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66" r:id="rId3"/>
    <p:sldId id="257" r:id="rId4"/>
    <p:sldId id="258" r:id="rId5"/>
    <p:sldId id="259" r:id="rId6"/>
    <p:sldId id="260" r:id="rId7"/>
    <p:sldId id="261" r:id="rId8"/>
    <p:sldId id="262" r:id="rId9"/>
    <p:sldId id="263" r:id="rId10"/>
    <p:sldId id="264" r:id="rId11"/>
    <p:sldId id="26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52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6E739A-A37F-4380-B6B9-BAAC5166B09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IN"/>
        </a:p>
      </dgm:t>
    </dgm:pt>
    <dgm:pt modelId="{18556A81-B452-42F7-B5E9-26579A606CC8}">
      <dgm:prSet phldrT="[Text]"/>
      <dgm:spPr>
        <a:solidFill>
          <a:schemeClr val="accent3"/>
        </a:solidFill>
      </dgm:spPr>
      <dgm:t>
        <a:bodyPr/>
        <a:lstStyle/>
        <a:p>
          <a:r>
            <a:rPr lang="en-IN" dirty="0" smtClean="0">
              <a:solidFill>
                <a:schemeClr val="bg1">
                  <a:lumMod val="95000"/>
                  <a:lumOff val="5000"/>
                </a:schemeClr>
              </a:solidFill>
              <a:latin typeface="Times New Roman" pitchFamily="18" charset="0"/>
              <a:cs typeface="Times New Roman" pitchFamily="18" charset="0"/>
            </a:rPr>
            <a:t>Policy relating Objectives</a:t>
          </a:r>
          <a:endParaRPr lang="en-IN" dirty="0">
            <a:solidFill>
              <a:schemeClr val="bg1">
                <a:lumMod val="95000"/>
                <a:lumOff val="5000"/>
              </a:schemeClr>
            </a:solidFill>
            <a:latin typeface="Times New Roman" pitchFamily="18" charset="0"/>
            <a:cs typeface="Times New Roman" pitchFamily="18" charset="0"/>
          </a:endParaRPr>
        </a:p>
      </dgm:t>
    </dgm:pt>
    <dgm:pt modelId="{7DD51A53-9A63-4532-98F6-471CB4877FE5}" type="parTrans" cxnId="{604875D8-5CA9-49C2-BCC8-0D81927015F7}">
      <dgm:prSet/>
      <dgm:spPr/>
      <dgm:t>
        <a:bodyPr/>
        <a:lstStyle/>
        <a:p>
          <a:endParaRPr lang="en-IN"/>
        </a:p>
      </dgm:t>
    </dgm:pt>
    <dgm:pt modelId="{7709CB3F-2905-47DE-BC21-423F43C969D2}" type="sibTrans" cxnId="{604875D8-5CA9-49C2-BCC8-0D81927015F7}">
      <dgm:prSet/>
      <dgm:spPr/>
      <dgm:t>
        <a:bodyPr/>
        <a:lstStyle/>
        <a:p>
          <a:endParaRPr lang="en-IN"/>
        </a:p>
      </dgm:t>
    </dgm:pt>
    <dgm:pt modelId="{71EE7A0F-A0AD-48F4-8097-BECBC3D49D66}">
      <dgm:prSet phldrT="[Text]"/>
      <dgm:spPr>
        <a:solidFill>
          <a:schemeClr val="accent2">
            <a:lumMod val="75000"/>
          </a:schemeClr>
        </a:solidFill>
      </dgm:spPr>
      <dgm:t>
        <a:bodyPr/>
        <a:lstStyle/>
        <a:p>
          <a:r>
            <a:rPr lang="en-IN" dirty="0" smtClean="0">
              <a:solidFill>
                <a:schemeClr val="bg1">
                  <a:lumMod val="95000"/>
                  <a:lumOff val="5000"/>
                </a:schemeClr>
              </a:solidFill>
              <a:latin typeface="Times New Roman" pitchFamily="18" charset="0"/>
              <a:cs typeface="Times New Roman" pitchFamily="18" charset="0"/>
            </a:rPr>
            <a:t>Administrative Objectives</a:t>
          </a:r>
          <a:endParaRPr lang="en-IN" dirty="0">
            <a:solidFill>
              <a:schemeClr val="bg1">
                <a:lumMod val="95000"/>
                <a:lumOff val="5000"/>
              </a:schemeClr>
            </a:solidFill>
            <a:latin typeface="Times New Roman" pitchFamily="18" charset="0"/>
            <a:cs typeface="Times New Roman" pitchFamily="18" charset="0"/>
          </a:endParaRPr>
        </a:p>
      </dgm:t>
    </dgm:pt>
    <dgm:pt modelId="{69768179-3834-4D68-B31D-0E3952E67E7D}" type="parTrans" cxnId="{D2511399-4046-4387-9474-A0DB39C9AD42}">
      <dgm:prSet/>
      <dgm:spPr/>
      <dgm:t>
        <a:bodyPr/>
        <a:lstStyle/>
        <a:p>
          <a:endParaRPr lang="en-IN"/>
        </a:p>
      </dgm:t>
    </dgm:pt>
    <dgm:pt modelId="{926A9AE7-7B8A-4AAF-A8E7-15B497F53486}" type="sibTrans" cxnId="{D2511399-4046-4387-9474-A0DB39C9AD42}">
      <dgm:prSet/>
      <dgm:spPr/>
      <dgm:t>
        <a:bodyPr/>
        <a:lstStyle/>
        <a:p>
          <a:endParaRPr lang="en-IN"/>
        </a:p>
      </dgm:t>
    </dgm:pt>
    <dgm:pt modelId="{2A8E1C32-61B4-42AF-8D86-67A6FC8778C3}">
      <dgm:prSet phldrT="[Text]"/>
      <dgm:spPr/>
      <dgm:t>
        <a:bodyPr/>
        <a:lstStyle/>
        <a:p>
          <a:r>
            <a:rPr lang="en-IN" dirty="0" smtClean="0">
              <a:solidFill>
                <a:schemeClr val="bg1">
                  <a:lumMod val="95000"/>
                  <a:lumOff val="5000"/>
                </a:schemeClr>
              </a:solidFill>
              <a:latin typeface="Times New Roman" pitchFamily="18" charset="0"/>
              <a:cs typeface="Times New Roman" pitchFamily="18" charset="0"/>
            </a:rPr>
            <a:t>Other Objectives</a:t>
          </a:r>
          <a:endParaRPr lang="en-IN" dirty="0">
            <a:solidFill>
              <a:schemeClr val="bg1">
                <a:lumMod val="95000"/>
                <a:lumOff val="5000"/>
              </a:schemeClr>
            </a:solidFill>
            <a:latin typeface="Times New Roman" pitchFamily="18" charset="0"/>
            <a:cs typeface="Times New Roman" pitchFamily="18" charset="0"/>
          </a:endParaRPr>
        </a:p>
      </dgm:t>
    </dgm:pt>
    <dgm:pt modelId="{DE78323F-845E-44EF-A32D-EFC5F32C8B07}" type="parTrans" cxnId="{52E3139A-F84F-4C2D-A151-DE5141FD3AAC}">
      <dgm:prSet/>
      <dgm:spPr/>
      <dgm:t>
        <a:bodyPr/>
        <a:lstStyle/>
        <a:p>
          <a:endParaRPr lang="en-IN"/>
        </a:p>
      </dgm:t>
    </dgm:pt>
    <dgm:pt modelId="{050182F8-CA51-417E-922C-443C3DDA4978}" type="sibTrans" cxnId="{52E3139A-F84F-4C2D-A151-DE5141FD3AAC}">
      <dgm:prSet/>
      <dgm:spPr/>
      <dgm:t>
        <a:bodyPr/>
        <a:lstStyle/>
        <a:p>
          <a:endParaRPr lang="en-IN"/>
        </a:p>
      </dgm:t>
    </dgm:pt>
    <dgm:pt modelId="{AF08B3C7-991A-4F3A-BF4F-7118814E848A}" type="pres">
      <dgm:prSet presAssocID="{996E739A-A37F-4380-B6B9-BAAC5166B09F}" presName="linear" presStyleCnt="0">
        <dgm:presLayoutVars>
          <dgm:dir/>
          <dgm:animLvl val="lvl"/>
          <dgm:resizeHandles val="exact"/>
        </dgm:presLayoutVars>
      </dgm:prSet>
      <dgm:spPr/>
    </dgm:pt>
    <dgm:pt modelId="{EEF2A4C7-A3D8-4BF2-A382-F86B121E6B0E}" type="pres">
      <dgm:prSet presAssocID="{18556A81-B452-42F7-B5E9-26579A606CC8}" presName="parentLin" presStyleCnt="0"/>
      <dgm:spPr/>
    </dgm:pt>
    <dgm:pt modelId="{EADF9035-5807-4517-90A7-84E8E92CEE01}" type="pres">
      <dgm:prSet presAssocID="{18556A81-B452-42F7-B5E9-26579A606CC8}" presName="parentLeftMargin" presStyleLbl="node1" presStyleIdx="0" presStyleCnt="3"/>
      <dgm:spPr/>
    </dgm:pt>
    <dgm:pt modelId="{81A5A6B6-CE72-4E8C-A1E0-D842852FD64F}" type="pres">
      <dgm:prSet presAssocID="{18556A81-B452-42F7-B5E9-26579A606CC8}" presName="parentText" presStyleLbl="node1" presStyleIdx="0" presStyleCnt="3">
        <dgm:presLayoutVars>
          <dgm:chMax val="0"/>
          <dgm:bulletEnabled val="1"/>
        </dgm:presLayoutVars>
      </dgm:prSet>
      <dgm:spPr/>
    </dgm:pt>
    <dgm:pt modelId="{0C897537-C4AB-4922-8B11-C34F6509DD55}" type="pres">
      <dgm:prSet presAssocID="{18556A81-B452-42F7-B5E9-26579A606CC8}" presName="negativeSpace" presStyleCnt="0"/>
      <dgm:spPr/>
    </dgm:pt>
    <dgm:pt modelId="{44C72134-B1D3-4707-B1C9-2E1F01740EF6}" type="pres">
      <dgm:prSet presAssocID="{18556A81-B452-42F7-B5E9-26579A606CC8}" presName="childText" presStyleLbl="conFgAcc1" presStyleIdx="0" presStyleCnt="3">
        <dgm:presLayoutVars>
          <dgm:bulletEnabled val="1"/>
        </dgm:presLayoutVars>
      </dgm:prSet>
      <dgm:spPr/>
    </dgm:pt>
    <dgm:pt modelId="{FC860ED3-0CC9-41B9-86D8-9931DA303315}" type="pres">
      <dgm:prSet presAssocID="{7709CB3F-2905-47DE-BC21-423F43C969D2}" presName="spaceBetweenRectangles" presStyleCnt="0"/>
      <dgm:spPr/>
    </dgm:pt>
    <dgm:pt modelId="{A2DB5B89-46D8-4A55-A52B-8EC048EE8CE6}" type="pres">
      <dgm:prSet presAssocID="{71EE7A0F-A0AD-48F4-8097-BECBC3D49D66}" presName="parentLin" presStyleCnt="0"/>
      <dgm:spPr/>
    </dgm:pt>
    <dgm:pt modelId="{C525F6C9-97DD-45A3-B420-F67668EB75C8}" type="pres">
      <dgm:prSet presAssocID="{71EE7A0F-A0AD-48F4-8097-BECBC3D49D66}" presName="parentLeftMargin" presStyleLbl="node1" presStyleIdx="0" presStyleCnt="3"/>
      <dgm:spPr/>
    </dgm:pt>
    <dgm:pt modelId="{F4CEC6F9-E62D-4267-8842-25FDFA15BC78}" type="pres">
      <dgm:prSet presAssocID="{71EE7A0F-A0AD-48F4-8097-BECBC3D49D66}" presName="parentText" presStyleLbl="node1" presStyleIdx="1" presStyleCnt="3">
        <dgm:presLayoutVars>
          <dgm:chMax val="0"/>
          <dgm:bulletEnabled val="1"/>
        </dgm:presLayoutVars>
      </dgm:prSet>
      <dgm:spPr/>
    </dgm:pt>
    <dgm:pt modelId="{04C22BBC-755E-4935-92DB-01B44580EC87}" type="pres">
      <dgm:prSet presAssocID="{71EE7A0F-A0AD-48F4-8097-BECBC3D49D66}" presName="negativeSpace" presStyleCnt="0"/>
      <dgm:spPr/>
    </dgm:pt>
    <dgm:pt modelId="{02EF9BDB-D2DE-4D3F-8F92-EBCDFD1CF248}" type="pres">
      <dgm:prSet presAssocID="{71EE7A0F-A0AD-48F4-8097-BECBC3D49D66}" presName="childText" presStyleLbl="conFgAcc1" presStyleIdx="1" presStyleCnt="3">
        <dgm:presLayoutVars>
          <dgm:bulletEnabled val="1"/>
        </dgm:presLayoutVars>
      </dgm:prSet>
      <dgm:spPr/>
    </dgm:pt>
    <dgm:pt modelId="{5BA5F397-0F18-42C2-956D-57EAAD9EFFF0}" type="pres">
      <dgm:prSet presAssocID="{926A9AE7-7B8A-4AAF-A8E7-15B497F53486}" presName="spaceBetweenRectangles" presStyleCnt="0"/>
      <dgm:spPr/>
    </dgm:pt>
    <dgm:pt modelId="{412F67EB-1B49-422E-872C-CCE54408AAE6}" type="pres">
      <dgm:prSet presAssocID="{2A8E1C32-61B4-42AF-8D86-67A6FC8778C3}" presName="parentLin" presStyleCnt="0"/>
      <dgm:spPr/>
    </dgm:pt>
    <dgm:pt modelId="{B87EB6A0-9D06-4763-8BBF-DB3303717D68}" type="pres">
      <dgm:prSet presAssocID="{2A8E1C32-61B4-42AF-8D86-67A6FC8778C3}" presName="parentLeftMargin" presStyleLbl="node1" presStyleIdx="1" presStyleCnt="3"/>
      <dgm:spPr/>
    </dgm:pt>
    <dgm:pt modelId="{DBD5AA5E-4D33-4BDD-A379-934272CC4EB6}" type="pres">
      <dgm:prSet presAssocID="{2A8E1C32-61B4-42AF-8D86-67A6FC8778C3}" presName="parentText" presStyleLbl="node1" presStyleIdx="2" presStyleCnt="3">
        <dgm:presLayoutVars>
          <dgm:chMax val="0"/>
          <dgm:bulletEnabled val="1"/>
        </dgm:presLayoutVars>
      </dgm:prSet>
      <dgm:spPr/>
    </dgm:pt>
    <dgm:pt modelId="{66C1DA80-1C95-446A-86D0-22E2ECD4EA0F}" type="pres">
      <dgm:prSet presAssocID="{2A8E1C32-61B4-42AF-8D86-67A6FC8778C3}" presName="negativeSpace" presStyleCnt="0"/>
      <dgm:spPr/>
    </dgm:pt>
    <dgm:pt modelId="{9B2403D7-6BC6-45CE-9170-4754AF989D90}" type="pres">
      <dgm:prSet presAssocID="{2A8E1C32-61B4-42AF-8D86-67A6FC8778C3}" presName="childText" presStyleLbl="conFgAcc1" presStyleIdx="2" presStyleCnt="3">
        <dgm:presLayoutVars>
          <dgm:bulletEnabled val="1"/>
        </dgm:presLayoutVars>
      </dgm:prSet>
      <dgm:spPr/>
    </dgm:pt>
  </dgm:ptLst>
  <dgm:cxnLst>
    <dgm:cxn modelId="{59C77972-2DB8-4BDE-AA99-4A030B9C7CAB}" type="presOf" srcId="{18556A81-B452-42F7-B5E9-26579A606CC8}" destId="{81A5A6B6-CE72-4E8C-A1E0-D842852FD64F}" srcOrd="1" destOrd="0" presId="urn:microsoft.com/office/officeart/2005/8/layout/list1"/>
    <dgm:cxn modelId="{52E3139A-F84F-4C2D-A151-DE5141FD3AAC}" srcId="{996E739A-A37F-4380-B6B9-BAAC5166B09F}" destId="{2A8E1C32-61B4-42AF-8D86-67A6FC8778C3}" srcOrd="2" destOrd="0" parTransId="{DE78323F-845E-44EF-A32D-EFC5F32C8B07}" sibTransId="{050182F8-CA51-417E-922C-443C3DDA4978}"/>
    <dgm:cxn modelId="{D2511399-4046-4387-9474-A0DB39C9AD42}" srcId="{996E739A-A37F-4380-B6B9-BAAC5166B09F}" destId="{71EE7A0F-A0AD-48F4-8097-BECBC3D49D66}" srcOrd="1" destOrd="0" parTransId="{69768179-3834-4D68-B31D-0E3952E67E7D}" sibTransId="{926A9AE7-7B8A-4AAF-A8E7-15B497F53486}"/>
    <dgm:cxn modelId="{BA9FB47A-2F13-4002-92FA-78B62BE26074}" type="presOf" srcId="{996E739A-A37F-4380-B6B9-BAAC5166B09F}" destId="{AF08B3C7-991A-4F3A-BF4F-7118814E848A}" srcOrd="0" destOrd="0" presId="urn:microsoft.com/office/officeart/2005/8/layout/list1"/>
    <dgm:cxn modelId="{604875D8-5CA9-49C2-BCC8-0D81927015F7}" srcId="{996E739A-A37F-4380-B6B9-BAAC5166B09F}" destId="{18556A81-B452-42F7-B5E9-26579A606CC8}" srcOrd="0" destOrd="0" parTransId="{7DD51A53-9A63-4532-98F6-471CB4877FE5}" sibTransId="{7709CB3F-2905-47DE-BC21-423F43C969D2}"/>
    <dgm:cxn modelId="{514E3F9D-01B8-49CD-8C5B-38906AFF5BA1}" type="presOf" srcId="{18556A81-B452-42F7-B5E9-26579A606CC8}" destId="{EADF9035-5807-4517-90A7-84E8E92CEE01}" srcOrd="0" destOrd="0" presId="urn:microsoft.com/office/officeart/2005/8/layout/list1"/>
    <dgm:cxn modelId="{2B263C0B-9158-443B-97F2-F3032E23B69F}" type="presOf" srcId="{71EE7A0F-A0AD-48F4-8097-BECBC3D49D66}" destId="{F4CEC6F9-E62D-4267-8842-25FDFA15BC78}" srcOrd="1" destOrd="0" presId="urn:microsoft.com/office/officeart/2005/8/layout/list1"/>
    <dgm:cxn modelId="{5967738A-6D35-46C1-A877-57A8E1A5B6B3}" type="presOf" srcId="{2A8E1C32-61B4-42AF-8D86-67A6FC8778C3}" destId="{B87EB6A0-9D06-4763-8BBF-DB3303717D68}" srcOrd="0" destOrd="0" presId="urn:microsoft.com/office/officeart/2005/8/layout/list1"/>
    <dgm:cxn modelId="{DE646B32-836E-4B22-91AE-569005E666BD}" type="presOf" srcId="{71EE7A0F-A0AD-48F4-8097-BECBC3D49D66}" destId="{C525F6C9-97DD-45A3-B420-F67668EB75C8}" srcOrd="0" destOrd="0" presId="urn:microsoft.com/office/officeart/2005/8/layout/list1"/>
    <dgm:cxn modelId="{E6F771C4-6A77-4274-B156-80201F4DA3BF}" type="presOf" srcId="{2A8E1C32-61B4-42AF-8D86-67A6FC8778C3}" destId="{DBD5AA5E-4D33-4BDD-A379-934272CC4EB6}" srcOrd="1" destOrd="0" presId="urn:microsoft.com/office/officeart/2005/8/layout/list1"/>
    <dgm:cxn modelId="{14B8B6B9-5E01-4496-875B-086B9791961C}" type="presParOf" srcId="{AF08B3C7-991A-4F3A-BF4F-7118814E848A}" destId="{EEF2A4C7-A3D8-4BF2-A382-F86B121E6B0E}" srcOrd="0" destOrd="0" presId="urn:microsoft.com/office/officeart/2005/8/layout/list1"/>
    <dgm:cxn modelId="{5037FCB0-8430-4F13-B02E-572B158C7EFD}" type="presParOf" srcId="{EEF2A4C7-A3D8-4BF2-A382-F86B121E6B0E}" destId="{EADF9035-5807-4517-90A7-84E8E92CEE01}" srcOrd="0" destOrd="0" presId="urn:microsoft.com/office/officeart/2005/8/layout/list1"/>
    <dgm:cxn modelId="{A2C93DCD-BE7D-4646-8C15-1B09B6995373}" type="presParOf" srcId="{EEF2A4C7-A3D8-4BF2-A382-F86B121E6B0E}" destId="{81A5A6B6-CE72-4E8C-A1E0-D842852FD64F}" srcOrd="1" destOrd="0" presId="urn:microsoft.com/office/officeart/2005/8/layout/list1"/>
    <dgm:cxn modelId="{E5B8CAEA-FC12-4C38-A2BB-B5453951851C}" type="presParOf" srcId="{AF08B3C7-991A-4F3A-BF4F-7118814E848A}" destId="{0C897537-C4AB-4922-8B11-C34F6509DD55}" srcOrd="1" destOrd="0" presId="urn:microsoft.com/office/officeart/2005/8/layout/list1"/>
    <dgm:cxn modelId="{14C858E5-CA47-40B1-A7E6-83656DE02AAE}" type="presParOf" srcId="{AF08B3C7-991A-4F3A-BF4F-7118814E848A}" destId="{44C72134-B1D3-4707-B1C9-2E1F01740EF6}" srcOrd="2" destOrd="0" presId="urn:microsoft.com/office/officeart/2005/8/layout/list1"/>
    <dgm:cxn modelId="{118B06BE-80B4-4DAA-86ED-52B9A928CCB1}" type="presParOf" srcId="{AF08B3C7-991A-4F3A-BF4F-7118814E848A}" destId="{FC860ED3-0CC9-41B9-86D8-9931DA303315}" srcOrd="3" destOrd="0" presId="urn:microsoft.com/office/officeart/2005/8/layout/list1"/>
    <dgm:cxn modelId="{58D7C057-6071-41D0-93C3-C82EF7BBFC30}" type="presParOf" srcId="{AF08B3C7-991A-4F3A-BF4F-7118814E848A}" destId="{A2DB5B89-46D8-4A55-A52B-8EC048EE8CE6}" srcOrd="4" destOrd="0" presId="urn:microsoft.com/office/officeart/2005/8/layout/list1"/>
    <dgm:cxn modelId="{E8445CB8-C5E7-44C3-9694-2620EB9B27F5}" type="presParOf" srcId="{A2DB5B89-46D8-4A55-A52B-8EC048EE8CE6}" destId="{C525F6C9-97DD-45A3-B420-F67668EB75C8}" srcOrd="0" destOrd="0" presId="urn:microsoft.com/office/officeart/2005/8/layout/list1"/>
    <dgm:cxn modelId="{9E38D683-E8EB-42FA-92C1-13A142FAFD0D}" type="presParOf" srcId="{A2DB5B89-46D8-4A55-A52B-8EC048EE8CE6}" destId="{F4CEC6F9-E62D-4267-8842-25FDFA15BC78}" srcOrd="1" destOrd="0" presId="urn:microsoft.com/office/officeart/2005/8/layout/list1"/>
    <dgm:cxn modelId="{2D300D5A-7B27-48A5-8FEE-7E89CD344DC9}" type="presParOf" srcId="{AF08B3C7-991A-4F3A-BF4F-7118814E848A}" destId="{04C22BBC-755E-4935-92DB-01B44580EC87}" srcOrd="5" destOrd="0" presId="urn:microsoft.com/office/officeart/2005/8/layout/list1"/>
    <dgm:cxn modelId="{9D892950-8AC7-4145-82CB-764BB508E87A}" type="presParOf" srcId="{AF08B3C7-991A-4F3A-BF4F-7118814E848A}" destId="{02EF9BDB-D2DE-4D3F-8F92-EBCDFD1CF248}" srcOrd="6" destOrd="0" presId="urn:microsoft.com/office/officeart/2005/8/layout/list1"/>
    <dgm:cxn modelId="{B76FAA12-A7B7-481D-A5C2-D3FB77DB95B2}" type="presParOf" srcId="{AF08B3C7-991A-4F3A-BF4F-7118814E848A}" destId="{5BA5F397-0F18-42C2-956D-57EAAD9EFFF0}" srcOrd="7" destOrd="0" presId="urn:microsoft.com/office/officeart/2005/8/layout/list1"/>
    <dgm:cxn modelId="{546D86FF-B071-4C88-9673-E9653FDBA84D}" type="presParOf" srcId="{AF08B3C7-991A-4F3A-BF4F-7118814E848A}" destId="{412F67EB-1B49-422E-872C-CCE54408AAE6}" srcOrd="8" destOrd="0" presId="urn:microsoft.com/office/officeart/2005/8/layout/list1"/>
    <dgm:cxn modelId="{6B2DADB9-B2C5-4F5B-B534-0FEBA48CD538}" type="presParOf" srcId="{412F67EB-1B49-422E-872C-CCE54408AAE6}" destId="{B87EB6A0-9D06-4763-8BBF-DB3303717D68}" srcOrd="0" destOrd="0" presId="urn:microsoft.com/office/officeart/2005/8/layout/list1"/>
    <dgm:cxn modelId="{2A8E0FFB-B45E-45AC-AAB5-3CF6C8749D57}" type="presParOf" srcId="{412F67EB-1B49-422E-872C-CCE54408AAE6}" destId="{DBD5AA5E-4D33-4BDD-A379-934272CC4EB6}" srcOrd="1" destOrd="0" presId="urn:microsoft.com/office/officeart/2005/8/layout/list1"/>
    <dgm:cxn modelId="{BFD71385-4E08-4357-8CDB-8B84EA5C08E7}" type="presParOf" srcId="{AF08B3C7-991A-4F3A-BF4F-7118814E848A}" destId="{66C1DA80-1C95-446A-86D0-22E2ECD4EA0F}" srcOrd="9" destOrd="0" presId="urn:microsoft.com/office/officeart/2005/8/layout/list1"/>
    <dgm:cxn modelId="{BE08910E-0E6E-469A-B331-60DB8EBF3A55}" type="presParOf" srcId="{AF08B3C7-991A-4F3A-BF4F-7118814E848A}" destId="{9B2403D7-6BC6-45CE-9170-4754AF989D90}" srcOrd="10"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4C72134-B1D3-4707-B1C9-2E1F01740EF6}">
      <dsp:nvSpPr>
        <dsp:cNvPr id="0" name=""/>
        <dsp:cNvSpPr/>
      </dsp:nvSpPr>
      <dsp:spPr>
        <a:xfrm>
          <a:off x="0" y="566280"/>
          <a:ext cx="7772400" cy="8568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1A5A6B6-CE72-4E8C-A1E0-D842852FD64F}">
      <dsp:nvSpPr>
        <dsp:cNvPr id="0" name=""/>
        <dsp:cNvSpPr/>
      </dsp:nvSpPr>
      <dsp:spPr>
        <a:xfrm>
          <a:off x="388620" y="64439"/>
          <a:ext cx="5440680" cy="1003680"/>
        </a:xfrm>
        <a:prstGeom prst="roundRect">
          <a:avLst/>
        </a:prstGeom>
        <a:solidFill>
          <a:schemeClr val="accent3"/>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645" tIns="0" rIns="205645" bIns="0" numCol="1" spcCol="1270" anchor="ctr" anchorCtr="0">
          <a:noAutofit/>
        </a:bodyPr>
        <a:lstStyle/>
        <a:p>
          <a:pPr lvl="0" algn="l" defTabSz="1511300">
            <a:lnSpc>
              <a:spcPct val="90000"/>
            </a:lnSpc>
            <a:spcBef>
              <a:spcPct val="0"/>
            </a:spcBef>
            <a:spcAft>
              <a:spcPct val="35000"/>
            </a:spcAft>
          </a:pPr>
          <a:r>
            <a:rPr lang="en-IN" sz="3400" kern="1200" dirty="0" smtClean="0">
              <a:solidFill>
                <a:schemeClr val="bg1">
                  <a:lumMod val="95000"/>
                  <a:lumOff val="5000"/>
                </a:schemeClr>
              </a:solidFill>
              <a:latin typeface="Times New Roman" pitchFamily="18" charset="0"/>
              <a:cs typeface="Times New Roman" pitchFamily="18" charset="0"/>
            </a:rPr>
            <a:t>Policy relating Objectives</a:t>
          </a:r>
          <a:endParaRPr lang="en-IN" sz="3400" kern="1200" dirty="0">
            <a:solidFill>
              <a:schemeClr val="bg1">
                <a:lumMod val="95000"/>
                <a:lumOff val="5000"/>
              </a:schemeClr>
            </a:solidFill>
            <a:latin typeface="Times New Roman" pitchFamily="18" charset="0"/>
            <a:cs typeface="Times New Roman" pitchFamily="18" charset="0"/>
          </a:endParaRPr>
        </a:p>
      </dsp:txBody>
      <dsp:txXfrm>
        <a:off x="388620" y="64439"/>
        <a:ext cx="5440680" cy="1003680"/>
      </dsp:txXfrm>
    </dsp:sp>
    <dsp:sp modelId="{02EF9BDB-D2DE-4D3F-8F92-EBCDFD1CF248}">
      <dsp:nvSpPr>
        <dsp:cNvPr id="0" name=""/>
        <dsp:cNvSpPr/>
      </dsp:nvSpPr>
      <dsp:spPr>
        <a:xfrm>
          <a:off x="0" y="2108520"/>
          <a:ext cx="7772400" cy="8568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CEC6F9-E62D-4267-8842-25FDFA15BC78}">
      <dsp:nvSpPr>
        <dsp:cNvPr id="0" name=""/>
        <dsp:cNvSpPr/>
      </dsp:nvSpPr>
      <dsp:spPr>
        <a:xfrm>
          <a:off x="388620" y="1606680"/>
          <a:ext cx="5440680" cy="1003680"/>
        </a:xfrm>
        <a:prstGeom prst="roundRect">
          <a:avLst/>
        </a:prstGeom>
        <a:solidFill>
          <a:schemeClr val="accent2">
            <a:lumMod val="7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645" tIns="0" rIns="205645" bIns="0" numCol="1" spcCol="1270" anchor="ctr" anchorCtr="0">
          <a:noAutofit/>
        </a:bodyPr>
        <a:lstStyle/>
        <a:p>
          <a:pPr lvl="0" algn="l" defTabSz="1511300">
            <a:lnSpc>
              <a:spcPct val="90000"/>
            </a:lnSpc>
            <a:spcBef>
              <a:spcPct val="0"/>
            </a:spcBef>
            <a:spcAft>
              <a:spcPct val="35000"/>
            </a:spcAft>
          </a:pPr>
          <a:r>
            <a:rPr lang="en-IN" sz="3400" kern="1200" dirty="0" smtClean="0">
              <a:solidFill>
                <a:schemeClr val="bg1">
                  <a:lumMod val="95000"/>
                  <a:lumOff val="5000"/>
                </a:schemeClr>
              </a:solidFill>
              <a:latin typeface="Times New Roman" pitchFamily="18" charset="0"/>
              <a:cs typeface="Times New Roman" pitchFamily="18" charset="0"/>
            </a:rPr>
            <a:t>Administrative Objectives</a:t>
          </a:r>
          <a:endParaRPr lang="en-IN" sz="3400" kern="1200" dirty="0">
            <a:solidFill>
              <a:schemeClr val="bg1">
                <a:lumMod val="95000"/>
                <a:lumOff val="5000"/>
              </a:schemeClr>
            </a:solidFill>
            <a:latin typeface="Times New Roman" pitchFamily="18" charset="0"/>
            <a:cs typeface="Times New Roman" pitchFamily="18" charset="0"/>
          </a:endParaRPr>
        </a:p>
      </dsp:txBody>
      <dsp:txXfrm>
        <a:off x="388620" y="1606680"/>
        <a:ext cx="5440680" cy="1003680"/>
      </dsp:txXfrm>
    </dsp:sp>
    <dsp:sp modelId="{9B2403D7-6BC6-45CE-9170-4754AF989D90}">
      <dsp:nvSpPr>
        <dsp:cNvPr id="0" name=""/>
        <dsp:cNvSpPr/>
      </dsp:nvSpPr>
      <dsp:spPr>
        <a:xfrm>
          <a:off x="0" y="3650760"/>
          <a:ext cx="7772400" cy="8568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D5AA5E-4D33-4BDD-A379-934272CC4EB6}">
      <dsp:nvSpPr>
        <dsp:cNvPr id="0" name=""/>
        <dsp:cNvSpPr/>
      </dsp:nvSpPr>
      <dsp:spPr>
        <a:xfrm>
          <a:off x="388620" y="3148920"/>
          <a:ext cx="5440680" cy="10036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645" tIns="0" rIns="205645" bIns="0" numCol="1" spcCol="1270" anchor="ctr" anchorCtr="0">
          <a:noAutofit/>
        </a:bodyPr>
        <a:lstStyle/>
        <a:p>
          <a:pPr lvl="0" algn="l" defTabSz="1511300">
            <a:lnSpc>
              <a:spcPct val="90000"/>
            </a:lnSpc>
            <a:spcBef>
              <a:spcPct val="0"/>
            </a:spcBef>
            <a:spcAft>
              <a:spcPct val="35000"/>
            </a:spcAft>
          </a:pPr>
          <a:r>
            <a:rPr lang="en-IN" sz="3400" kern="1200" dirty="0" smtClean="0">
              <a:solidFill>
                <a:schemeClr val="bg1">
                  <a:lumMod val="95000"/>
                  <a:lumOff val="5000"/>
                </a:schemeClr>
              </a:solidFill>
              <a:latin typeface="Times New Roman" pitchFamily="18" charset="0"/>
              <a:cs typeface="Times New Roman" pitchFamily="18" charset="0"/>
            </a:rPr>
            <a:t>Other Objectives</a:t>
          </a:r>
          <a:endParaRPr lang="en-IN" sz="3400" kern="1200" dirty="0">
            <a:solidFill>
              <a:schemeClr val="bg1">
                <a:lumMod val="95000"/>
                <a:lumOff val="5000"/>
              </a:schemeClr>
            </a:solidFill>
            <a:latin typeface="Times New Roman" pitchFamily="18" charset="0"/>
            <a:cs typeface="Times New Roman" pitchFamily="18" charset="0"/>
          </a:endParaRPr>
        </a:p>
      </dsp:txBody>
      <dsp:txXfrm>
        <a:off x="388620" y="3148920"/>
        <a:ext cx="5440680" cy="100368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865C71CB-70CC-4C60-82C2-92EFF9666E97}" type="datetimeFigureOut">
              <a:rPr lang="en-IN" smtClean="0"/>
              <a:pPr/>
              <a:t>26-04-2020</a:t>
            </a:fld>
            <a:endParaRPr lang="en-IN" dirty="0"/>
          </a:p>
        </p:txBody>
      </p:sp>
      <p:sp>
        <p:nvSpPr>
          <p:cNvPr id="17" name="Footer Placeholder 16"/>
          <p:cNvSpPr>
            <a:spLocks noGrp="1"/>
          </p:cNvSpPr>
          <p:nvPr>
            <p:ph type="ftr" sz="quarter" idx="11"/>
          </p:nvPr>
        </p:nvSpPr>
        <p:spPr/>
        <p:txBody>
          <a:bodyPr/>
          <a:lstStyle>
            <a:extLst/>
          </a:lstStyle>
          <a:p>
            <a:endParaRPr lang="en-IN" dirty="0"/>
          </a:p>
        </p:txBody>
      </p:sp>
      <p:sp>
        <p:nvSpPr>
          <p:cNvPr id="29" name="Slide Number Placeholder 28"/>
          <p:cNvSpPr>
            <a:spLocks noGrp="1"/>
          </p:cNvSpPr>
          <p:nvPr>
            <p:ph type="sldNum" sz="quarter" idx="12"/>
          </p:nvPr>
        </p:nvSpPr>
        <p:spPr/>
        <p:txBody>
          <a:bodyPr/>
          <a:lstStyle>
            <a:extLst/>
          </a:lstStyle>
          <a:p>
            <a:fld id="{58A8D356-D7E3-405C-8013-CDB4BAB8D7DB}" type="slidenum">
              <a:rPr lang="en-IN" smtClean="0"/>
              <a:pPr/>
              <a:t>‹#›</a:t>
            </a:fld>
            <a:endParaRPr lang="en-IN" dirty="0"/>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65C71CB-70CC-4C60-82C2-92EFF9666E97}" type="datetimeFigureOut">
              <a:rPr lang="en-IN" smtClean="0"/>
              <a:pPr/>
              <a:t>26-04-2020</a:t>
            </a:fld>
            <a:endParaRPr lang="en-IN" dirty="0"/>
          </a:p>
        </p:txBody>
      </p:sp>
      <p:sp>
        <p:nvSpPr>
          <p:cNvPr id="5" name="Footer Placeholder 4"/>
          <p:cNvSpPr>
            <a:spLocks noGrp="1"/>
          </p:cNvSpPr>
          <p:nvPr>
            <p:ph type="ftr" sz="quarter" idx="11"/>
          </p:nvPr>
        </p:nvSpPr>
        <p:spPr/>
        <p:txBody>
          <a:bodyPr/>
          <a:lstStyle>
            <a:extLst/>
          </a:lstStyle>
          <a:p>
            <a:endParaRPr lang="en-IN" dirty="0"/>
          </a:p>
        </p:txBody>
      </p:sp>
      <p:sp>
        <p:nvSpPr>
          <p:cNvPr id="6" name="Slide Number Placeholder 5"/>
          <p:cNvSpPr>
            <a:spLocks noGrp="1"/>
          </p:cNvSpPr>
          <p:nvPr>
            <p:ph type="sldNum" sz="quarter" idx="12"/>
          </p:nvPr>
        </p:nvSpPr>
        <p:spPr/>
        <p:txBody>
          <a:bodyPr/>
          <a:lstStyle>
            <a:extLst/>
          </a:lstStyle>
          <a:p>
            <a:fld id="{58A8D356-D7E3-405C-8013-CDB4BAB8D7DB}" type="slidenum">
              <a:rPr lang="en-IN" smtClean="0"/>
              <a:pPr/>
              <a:t>‹#›</a:t>
            </a:fld>
            <a:endParaRPr lang="en-I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65C71CB-70CC-4C60-82C2-92EFF9666E97}" type="datetimeFigureOut">
              <a:rPr lang="en-IN" smtClean="0"/>
              <a:pPr/>
              <a:t>26-04-2020</a:t>
            </a:fld>
            <a:endParaRPr lang="en-IN" dirty="0"/>
          </a:p>
        </p:txBody>
      </p:sp>
      <p:sp>
        <p:nvSpPr>
          <p:cNvPr id="5" name="Footer Placeholder 4"/>
          <p:cNvSpPr>
            <a:spLocks noGrp="1"/>
          </p:cNvSpPr>
          <p:nvPr>
            <p:ph type="ftr" sz="quarter" idx="11"/>
          </p:nvPr>
        </p:nvSpPr>
        <p:spPr/>
        <p:txBody>
          <a:bodyPr/>
          <a:lstStyle>
            <a:extLst/>
          </a:lstStyle>
          <a:p>
            <a:endParaRPr lang="en-IN" dirty="0"/>
          </a:p>
        </p:txBody>
      </p:sp>
      <p:sp>
        <p:nvSpPr>
          <p:cNvPr id="6" name="Slide Number Placeholder 5"/>
          <p:cNvSpPr>
            <a:spLocks noGrp="1"/>
          </p:cNvSpPr>
          <p:nvPr>
            <p:ph type="sldNum" sz="quarter" idx="12"/>
          </p:nvPr>
        </p:nvSpPr>
        <p:spPr/>
        <p:txBody>
          <a:bodyPr/>
          <a:lstStyle>
            <a:extLst/>
          </a:lstStyle>
          <a:p>
            <a:fld id="{58A8D356-D7E3-405C-8013-CDB4BAB8D7DB}" type="slidenum">
              <a:rPr lang="en-IN" smtClean="0"/>
              <a:pPr/>
              <a:t>‹#›</a:t>
            </a:fld>
            <a:endParaRPr lang="en-IN" dirty="0"/>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65C71CB-70CC-4C60-82C2-92EFF9666E97}" type="datetimeFigureOut">
              <a:rPr lang="en-IN" smtClean="0"/>
              <a:pPr/>
              <a:t>26-04-2020</a:t>
            </a:fld>
            <a:endParaRPr lang="en-IN" dirty="0"/>
          </a:p>
        </p:txBody>
      </p:sp>
      <p:sp>
        <p:nvSpPr>
          <p:cNvPr id="6" name="Footer Placeholder 5"/>
          <p:cNvSpPr>
            <a:spLocks noGrp="1"/>
          </p:cNvSpPr>
          <p:nvPr>
            <p:ph type="ftr" sz="quarter" idx="11"/>
          </p:nvPr>
        </p:nvSpPr>
        <p:spPr/>
        <p:txBody>
          <a:bodyPr/>
          <a:lstStyle>
            <a:extLst/>
          </a:lstStyle>
          <a:p>
            <a:endParaRPr lang="en-IN" dirty="0"/>
          </a:p>
        </p:txBody>
      </p:sp>
      <p:sp>
        <p:nvSpPr>
          <p:cNvPr id="7" name="Slide Number Placeholder 6"/>
          <p:cNvSpPr>
            <a:spLocks noGrp="1"/>
          </p:cNvSpPr>
          <p:nvPr>
            <p:ph type="sldNum" sz="quarter" idx="12"/>
          </p:nvPr>
        </p:nvSpPr>
        <p:spPr/>
        <p:txBody>
          <a:bodyPr/>
          <a:lstStyle>
            <a:extLst/>
          </a:lstStyle>
          <a:p>
            <a:fld id="{58A8D356-D7E3-405C-8013-CDB4BAB8D7DB}" type="slidenum">
              <a:rPr lang="en-IN" smtClean="0"/>
              <a:pPr/>
              <a:t>‹#›</a:t>
            </a:fld>
            <a:endParaRPr lang="en-IN"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65C71CB-70CC-4C60-82C2-92EFF9666E97}" type="datetimeFigureOut">
              <a:rPr lang="en-IN" smtClean="0"/>
              <a:pPr/>
              <a:t>26-04-2020</a:t>
            </a:fld>
            <a:endParaRPr lang="en-IN" dirty="0"/>
          </a:p>
        </p:txBody>
      </p:sp>
      <p:sp>
        <p:nvSpPr>
          <p:cNvPr id="8" name="Footer Placeholder 7"/>
          <p:cNvSpPr>
            <a:spLocks noGrp="1"/>
          </p:cNvSpPr>
          <p:nvPr>
            <p:ph type="ftr" sz="quarter" idx="11"/>
          </p:nvPr>
        </p:nvSpPr>
        <p:spPr/>
        <p:txBody>
          <a:bodyPr/>
          <a:lstStyle>
            <a:extLst/>
          </a:lstStyle>
          <a:p>
            <a:endParaRPr lang="en-IN" dirty="0"/>
          </a:p>
        </p:txBody>
      </p:sp>
      <p:sp>
        <p:nvSpPr>
          <p:cNvPr id="9" name="Slide Number Placeholder 8"/>
          <p:cNvSpPr>
            <a:spLocks noGrp="1"/>
          </p:cNvSpPr>
          <p:nvPr>
            <p:ph type="sldNum" sz="quarter" idx="12"/>
          </p:nvPr>
        </p:nvSpPr>
        <p:spPr/>
        <p:txBody>
          <a:bodyPr/>
          <a:lstStyle>
            <a:extLst/>
          </a:lstStyle>
          <a:p>
            <a:fld id="{58A8D356-D7E3-405C-8013-CDB4BAB8D7DB}" type="slidenum">
              <a:rPr lang="en-IN" smtClean="0"/>
              <a:pPr/>
              <a:t>‹#›</a:t>
            </a:fld>
            <a:endParaRPr lang="en-IN" dirty="0"/>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865C71CB-70CC-4C60-82C2-92EFF9666E97}" type="datetimeFigureOut">
              <a:rPr lang="en-IN" smtClean="0"/>
              <a:pPr/>
              <a:t>26-04-2020</a:t>
            </a:fld>
            <a:endParaRPr lang="en-IN" dirty="0"/>
          </a:p>
        </p:txBody>
      </p:sp>
      <p:sp>
        <p:nvSpPr>
          <p:cNvPr id="4" name="Footer Placeholder 3"/>
          <p:cNvSpPr>
            <a:spLocks noGrp="1"/>
          </p:cNvSpPr>
          <p:nvPr>
            <p:ph type="ftr" sz="quarter" idx="11"/>
          </p:nvPr>
        </p:nvSpPr>
        <p:spPr/>
        <p:txBody>
          <a:bodyPr/>
          <a:lstStyle>
            <a:extLst/>
          </a:lstStyle>
          <a:p>
            <a:endParaRPr lang="en-IN" dirty="0"/>
          </a:p>
        </p:txBody>
      </p:sp>
      <p:sp>
        <p:nvSpPr>
          <p:cNvPr id="5" name="Slide Number Placeholder 4"/>
          <p:cNvSpPr>
            <a:spLocks noGrp="1"/>
          </p:cNvSpPr>
          <p:nvPr>
            <p:ph type="sldNum" sz="quarter" idx="12"/>
          </p:nvPr>
        </p:nvSpPr>
        <p:spPr/>
        <p:txBody>
          <a:bodyPr/>
          <a:lstStyle>
            <a:extLst/>
          </a:lstStyle>
          <a:p>
            <a:fld id="{58A8D356-D7E3-405C-8013-CDB4BAB8D7DB}" type="slidenum">
              <a:rPr lang="en-IN" smtClean="0"/>
              <a:pPr/>
              <a:t>‹#›</a:t>
            </a:fld>
            <a:endParaRPr lang="en-I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65C71CB-70CC-4C60-82C2-92EFF9666E97}" type="datetimeFigureOut">
              <a:rPr lang="en-IN" smtClean="0"/>
              <a:pPr/>
              <a:t>26-04-2020</a:t>
            </a:fld>
            <a:endParaRPr lang="en-IN" dirty="0"/>
          </a:p>
        </p:txBody>
      </p:sp>
      <p:sp>
        <p:nvSpPr>
          <p:cNvPr id="3" name="Footer Placeholder 2"/>
          <p:cNvSpPr>
            <a:spLocks noGrp="1"/>
          </p:cNvSpPr>
          <p:nvPr>
            <p:ph type="ftr" sz="quarter" idx="11"/>
          </p:nvPr>
        </p:nvSpPr>
        <p:spPr/>
        <p:txBody>
          <a:bodyPr/>
          <a:lstStyle>
            <a:extLst/>
          </a:lstStyle>
          <a:p>
            <a:endParaRPr lang="en-IN" dirty="0"/>
          </a:p>
        </p:txBody>
      </p:sp>
      <p:sp>
        <p:nvSpPr>
          <p:cNvPr id="4" name="Slide Number Placeholder 3"/>
          <p:cNvSpPr>
            <a:spLocks noGrp="1"/>
          </p:cNvSpPr>
          <p:nvPr>
            <p:ph type="sldNum" sz="quarter" idx="12"/>
          </p:nvPr>
        </p:nvSpPr>
        <p:spPr/>
        <p:txBody>
          <a:bodyPr/>
          <a:lstStyle>
            <a:extLst/>
          </a:lstStyle>
          <a:p>
            <a:fld id="{58A8D356-D7E3-405C-8013-CDB4BAB8D7DB}" type="slidenum">
              <a:rPr lang="en-IN" smtClean="0"/>
              <a:pPr/>
              <a:t>‹#›</a:t>
            </a:fld>
            <a:endParaRPr lang="en-I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65C71CB-70CC-4C60-82C2-92EFF9666E97}" type="datetimeFigureOut">
              <a:rPr lang="en-IN" smtClean="0"/>
              <a:pPr/>
              <a:t>26-04-2020</a:t>
            </a:fld>
            <a:endParaRPr lang="en-IN" dirty="0"/>
          </a:p>
        </p:txBody>
      </p:sp>
      <p:sp>
        <p:nvSpPr>
          <p:cNvPr id="6" name="Footer Placeholder 5"/>
          <p:cNvSpPr>
            <a:spLocks noGrp="1"/>
          </p:cNvSpPr>
          <p:nvPr>
            <p:ph type="ftr" sz="quarter" idx="11"/>
          </p:nvPr>
        </p:nvSpPr>
        <p:spPr/>
        <p:txBody>
          <a:bodyPr/>
          <a:lstStyle>
            <a:extLst/>
          </a:lstStyle>
          <a:p>
            <a:endParaRPr lang="en-IN" dirty="0"/>
          </a:p>
        </p:txBody>
      </p:sp>
      <p:sp>
        <p:nvSpPr>
          <p:cNvPr id="7" name="Slide Number Placeholder 6"/>
          <p:cNvSpPr>
            <a:spLocks noGrp="1"/>
          </p:cNvSpPr>
          <p:nvPr>
            <p:ph type="sldNum" sz="quarter" idx="12"/>
          </p:nvPr>
        </p:nvSpPr>
        <p:spPr/>
        <p:txBody>
          <a:bodyPr/>
          <a:lstStyle>
            <a:extLst/>
          </a:lstStyle>
          <a:p>
            <a:fld id="{58A8D356-D7E3-405C-8013-CDB4BAB8D7DB}" type="slidenum">
              <a:rPr lang="en-IN" smtClean="0"/>
              <a:pPr/>
              <a:t>‹#›</a:t>
            </a:fld>
            <a:endParaRPr lang="en-IN"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dirty="0" smtClean="0"/>
              <a:t>Click icon to add picture</a:t>
            </a:r>
            <a:endParaRPr kumimoji="0" lang="en-US" dirty="0"/>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865C71CB-70CC-4C60-82C2-92EFF9666E97}" type="datetimeFigureOut">
              <a:rPr lang="en-IN" smtClean="0"/>
              <a:pPr/>
              <a:t>26-04-2020</a:t>
            </a:fld>
            <a:endParaRPr lang="en-IN" dirty="0"/>
          </a:p>
        </p:txBody>
      </p:sp>
      <p:sp>
        <p:nvSpPr>
          <p:cNvPr id="6" name="Footer Placeholder 5"/>
          <p:cNvSpPr>
            <a:spLocks noGrp="1"/>
          </p:cNvSpPr>
          <p:nvPr>
            <p:ph type="ftr" sz="quarter" idx="11"/>
          </p:nvPr>
        </p:nvSpPr>
        <p:spPr>
          <a:xfrm>
            <a:off x="914400" y="55499"/>
            <a:ext cx="5562600" cy="365125"/>
          </a:xfrm>
        </p:spPr>
        <p:txBody>
          <a:bodyPr/>
          <a:lstStyle>
            <a:extLst/>
          </a:lstStyle>
          <a:p>
            <a:endParaRPr lang="en-IN" dirty="0"/>
          </a:p>
        </p:txBody>
      </p:sp>
      <p:sp>
        <p:nvSpPr>
          <p:cNvPr id="7" name="Slide Number Placeholder 6"/>
          <p:cNvSpPr>
            <a:spLocks noGrp="1"/>
          </p:cNvSpPr>
          <p:nvPr>
            <p:ph type="sldNum" sz="quarter" idx="12"/>
          </p:nvPr>
        </p:nvSpPr>
        <p:spPr>
          <a:xfrm>
            <a:off x="8610600" y="55499"/>
            <a:ext cx="457200" cy="365125"/>
          </a:xfrm>
        </p:spPr>
        <p:txBody>
          <a:bodyPr/>
          <a:lstStyle>
            <a:extLst/>
          </a:lstStyle>
          <a:p>
            <a:fld id="{58A8D356-D7E3-405C-8013-CDB4BAB8D7DB}" type="slidenum">
              <a:rPr lang="en-IN" smtClean="0"/>
              <a:pPr/>
              <a:t>‹#›</a:t>
            </a:fld>
            <a:endParaRPr lang="en-IN"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65C71CB-70CC-4C60-82C2-92EFF9666E97}" type="datetimeFigureOut">
              <a:rPr lang="en-IN" smtClean="0"/>
              <a:pPr/>
              <a:t>26-04-2020</a:t>
            </a:fld>
            <a:endParaRPr lang="en-IN" dirty="0"/>
          </a:p>
        </p:txBody>
      </p:sp>
      <p:sp>
        <p:nvSpPr>
          <p:cNvPr id="5" name="Footer Placeholder 4"/>
          <p:cNvSpPr>
            <a:spLocks noGrp="1"/>
          </p:cNvSpPr>
          <p:nvPr>
            <p:ph type="ftr" sz="quarter" idx="11"/>
          </p:nvPr>
        </p:nvSpPr>
        <p:spPr/>
        <p:txBody>
          <a:bodyPr/>
          <a:lstStyle>
            <a:extLst/>
          </a:lstStyle>
          <a:p>
            <a:endParaRPr lang="en-IN" dirty="0"/>
          </a:p>
        </p:txBody>
      </p:sp>
      <p:sp>
        <p:nvSpPr>
          <p:cNvPr id="6" name="Slide Number Placeholder 5"/>
          <p:cNvSpPr>
            <a:spLocks noGrp="1"/>
          </p:cNvSpPr>
          <p:nvPr>
            <p:ph type="sldNum" sz="quarter" idx="12"/>
          </p:nvPr>
        </p:nvSpPr>
        <p:spPr/>
        <p:txBody>
          <a:bodyPr/>
          <a:lstStyle>
            <a:extLst/>
          </a:lstStyle>
          <a:p>
            <a:fld id="{58A8D356-D7E3-405C-8013-CDB4BAB8D7DB}" type="slidenum">
              <a:rPr lang="en-IN" smtClean="0"/>
              <a:pPr/>
              <a:t>‹#›</a:t>
            </a:fld>
            <a:endParaRPr lang="en-I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65C71CB-70CC-4C60-82C2-92EFF9666E97}" type="datetimeFigureOut">
              <a:rPr lang="en-IN" smtClean="0"/>
              <a:pPr/>
              <a:t>26-04-2020</a:t>
            </a:fld>
            <a:endParaRPr lang="en-IN" dirty="0"/>
          </a:p>
        </p:txBody>
      </p:sp>
      <p:sp>
        <p:nvSpPr>
          <p:cNvPr id="5" name="Footer Placeholder 4"/>
          <p:cNvSpPr>
            <a:spLocks noGrp="1"/>
          </p:cNvSpPr>
          <p:nvPr>
            <p:ph type="ftr" sz="quarter" idx="11"/>
          </p:nvPr>
        </p:nvSpPr>
        <p:spPr/>
        <p:txBody>
          <a:bodyPr/>
          <a:lstStyle>
            <a:extLst/>
          </a:lstStyle>
          <a:p>
            <a:endParaRPr lang="en-IN" dirty="0"/>
          </a:p>
        </p:txBody>
      </p:sp>
      <p:sp>
        <p:nvSpPr>
          <p:cNvPr id="6" name="Slide Number Placeholder 5"/>
          <p:cNvSpPr>
            <a:spLocks noGrp="1"/>
          </p:cNvSpPr>
          <p:nvPr>
            <p:ph type="sldNum" sz="quarter" idx="12"/>
          </p:nvPr>
        </p:nvSpPr>
        <p:spPr/>
        <p:txBody>
          <a:bodyPr/>
          <a:lstStyle>
            <a:extLst/>
          </a:lstStyle>
          <a:p>
            <a:fld id="{58A8D356-D7E3-405C-8013-CDB4BAB8D7DB}" type="slidenum">
              <a:rPr lang="en-IN" smtClean="0"/>
              <a:pPr/>
              <a:t>‹#›</a:t>
            </a:fld>
            <a:endParaRPr lang="en-IN"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865C71CB-70CC-4C60-82C2-92EFF9666E97}" type="datetimeFigureOut">
              <a:rPr lang="en-IN" smtClean="0"/>
              <a:pPr/>
              <a:t>26-04-2020</a:t>
            </a:fld>
            <a:endParaRPr lang="en-IN" dirty="0"/>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IN" dirty="0"/>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58A8D356-D7E3-405C-8013-CDB4BAB8D7DB}" type="slidenum">
              <a:rPr lang="en-IN" smtClean="0"/>
              <a:pPr/>
              <a:t>‹#›</a:t>
            </a:fld>
            <a:endParaRPr lang="en-IN" dirty="0"/>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260648"/>
            <a:ext cx="8820472" cy="936104"/>
          </a:xfrm>
        </p:spPr>
        <p:txBody>
          <a:bodyPr/>
          <a:lstStyle/>
          <a:p>
            <a:pPr algn="ctr"/>
            <a:r>
              <a:rPr lang="en-IN" sz="2800" dirty="0" smtClean="0">
                <a:latin typeface="Academy Engraved LET" pitchFamily="2" charset="0"/>
              </a:rPr>
              <a:t>budget, Budgeting and Budgetary Control </a:t>
            </a:r>
            <a:endParaRPr lang="en-IN" sz="2800" dirty="0">
              <a:latin typeface="Academy Engraved LET" pitchFamily="2" charset="0"/>
            </a:endParaRPr>
          </a:p>
        </p:txBody>
      </p:sp>
      <p:sp>
        <p:nvSpPr>
          <p:cNvPr id="3" name="Subtitle 2"/>
          <p:cNvSpPr>
            <a:spLocks noGrp="1"/>
          </p:cNvSpPr>
          <p:nvPr>
            <p:ph type="subTitle" idx="1"/>
          </p:nvPr>
        </p:nvSpPr>
        <p:spPr>
          <a:xfrm>
            <a:off x="611560" y="1988840"/>
            <a:ext cx="8352928" cy="4104456"/>
          </a:xfrm>
        </p:spPr>
        <p:txBody>
          <a:bodyPr/>
          <a:lstStyle/>
          <a:p>
            <a:pPr algn="r"/>
            <a:r>
              <a:rPr lang="en-IN" sz="4000" dirty="0" smtClean="0">
                <a:solidFill>
                  <a:srgbClr val="FFFF00"/>
                </a:solidFill>
                <a:latin typeface="Times New Roman" pitchFamily="18" charset="0"/>
                <a:cs typeface="Times New Roman" pitchFamily="18" charset="0"/>
              </a:rPr>
              <a:t>Dr Parmila</a:t>
            </a:r>
          </a:p>
          <a:p>
            <a:pPr algn="r"/>
            <a:r>
              <a:rPr lang="en-IN" sz="4000" dirty="0" smtClean="0">
                <a:solidFill>
                  <a:srgbClr val="FFFF00"/>
                </a:solidFill>
                <a:latin typeface="Times New Roman" pitchFamily="18" charset="0"/>
                <a:cs typeface="Times New Roman" pitchFamily="18" charset="0"/>
              </a:rPr>
              <a:t>Assistant Professor of Commerce</a:t>
            </a:r>
          </a:p>
          <a:p>
            <a:pPr algn="just"/>
            <a:endParaRPr lang="en-IN" sz="2800" dirty="0" smtClean="0">
              <a:latin typeface="Times New Roman" pitchFamily="18" charset="0"/>
              <a:cs typeface="Times New Roman" pitchFamily="18" charset="0"/>
            </a:endParaRPr>
          </a:p>
          <a:p>
            <a:endParaRPr lang="en-IN"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260648"/>
            <a:ext cx="8352928" cy="936104"/>
          </a:xfrm>
        </p:spPr>
        <p:txBody>
          <a:bodyPr/>
          <a:lstStyle/>
          <a:p>
            <a:pPr algn="ctr"/>
            <a:r>
              <a:rPr lang="en-IN" dirty="0" smtClean="0">
                <a:solidFill>
                  <a:srgbClr val="FFFF00"/>
                </a:solidFill>
              </a:rPr>
              <a:t>Meaning of budget</a:t>
            </a:r>
            <a:endParaRPr lang="en-IN" dirty="0">
              <a:solidFill>
                <a:srgbClr val="FFFF00"/>
              </a:solidFill>
            </a:endParaRPr>
          </a:p>
        </p:txBody>
      </p:sp>
      <p:sp>
        <p:nvSpPr>
          <p:cNvPr id="3" name="Subtitle 2"/>
          <p:cNvSpPr>
            <a:spLocks noGrp="1"/>
          </p:cNvSpPr>
          <p:nvPr>
            <p:ph type="subTitle" idx="1"/>
          </p:nvPr>
        </p:nvSpPr>
        <p:spPr>
          <a:xfrm>
            <a:off x="611560" y="1340768"/>
            <a:ext cx="8352928" cy="5040560"/>
          </a:xfrm>
        </p:spPr>
        <p:txBody>
          <a:bodyPr/>
          <a:lstStyle/>
          <a:p>
            <a:pPr algn="just"/>
            <a:r>
              <a:rPr lang="en-IN" sz="2800" dirty="0" smtClean="0">
                <a:solidFill>
                  <a:srgbClr val="FF0000"/>
                </a:solidFill>
                <a:latin typeface="Times New Roman" pitchFamily="18" charset="0"/>
                <a:cs typeface="Times New Roman" pitchFamily="18" charset="0"/>
              </a:rPr>
              <a:t>According To I.C.M.A., London</a:t>
            </a:r>
            <a:r>
              <a:rPr lang="en-IN" sz="2800" dirty="0" smtClean="0">
                <a:latin typeface="Times New Roman" pitchFamily="18" charset="0"/>
                <a:cs typeface="Times New Roman" pitchFamily="18" charset="0"/>
              </a:rPr>
              <a:t>, “A Budget is a financial statement prepared prior to a predetermined period of time of the policy to be perused during that period for the purpose of attaining a given objective.”</a:t>
            </a:r>
          </a:p>
          <a:p>
            <a:pPr algn="just"/>
            <a:r>
              <a:rPr lang="en-IN" sz="2800" dirty="0" smtClean="0">
                <a:latin typeface="Times New Roman" pitchFamily="18" charset="0"/>
                <a:cs typeface="Times New Roman" pitchFamily="18" charset="0"/>
              </a:rPr>
              <a:t> </a:t>
            </a:r>
          </a:p>
          <a:p>
            <a:pPr algn="just"/>
            <a:r>
              <a:rPr lang="en-IN" sz="2800" dirty="0" smtClean="0">
                <a:solidFill>
                  <a:srgbClr val="FF0000"/>
                </a:solidFill>
                <a:latin typeface="Times New Roman" pitchFamily="18" charset="0"/>
                <a:cs typeface="Times New Roman" pitchFamily="18" charset="0"/>
              </a:rPr>
              <a:t>According to Brown and Howard</a:t>
            </a:r>
            <a:r>
              <a:rPr lang="en-IN" sz="2800" dirty="0" smtClean="0">
                <a:latin typeface="Times New Roman" pitchFamily="18" charset="0"/>
                <a:cs typeface="Times New Roman" pitchFamily="18" charset="0"/>
              </a:rPr>
              <a:t>, “A Budget is a pre-determined statement of management policy during a given period which provides a standard for comparison with the results actually achieved.”  </a:t>
            </a:r>
          </a:p>
          <a:p>
            <a:endParaRPr lang="en-IN"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solidFill>
                  <a:srgbClr val="FFFF00"/>
                </a:solidFill>
              </a:rPr>
              <a:t>MEANING OF BUDGETING</a:t>
            </a:r>
            <a:endParaRPr lang="en-IN" dirty="0">
              <a:solidFill>
                <a:srgbClr val="FFFF00"/>
              </a:solidFill>
            </a:endParaRPr>
          </a:p>
        </p:txBody>
      </p:sp>
      <p:sp>
        <p:nvSpPr>
          <p:cNvPr id="3" name="Content Placeholder 2"/>
          <p:cNvSpPr>
            <a:spLocks noGrp="1"/>
          </p:cNvSpPr>
          <p:nvPr>
            <p:ph idx="1"/>
          </p:nvPr>
        </p:nvSpPr>
        <p:spPr>
          <a:xfrm>
            <a:off x="539552" y="1783560"/>
            <a:ext cx="8424936" cy="4572000"/>
          </a:xfrm>
        </p:spPr>
        <p:txBody>
          <a:bodyPr>
            <a:normAutofit/>
          </a:bodyPr>
          <a:lstStyle/>
          <a:p>
            <a:pPr algn="just">
              <a:buNone/>
            </a:pPr>
            <a:r>
              <a:rPr lang="en-IN" sz="4000" dirty="0" smtClean="0">
                <a:latin typeface="Times New Roman" pitchFamily="18" charset="0"/>
                <a:cs typeface="Times New Roman" pitchFamily="18" charset="0"/>
              </a:rPr>
              <a:t>  Budgeting is a part of management process which includes preparation of budget , budget control, budget co-ordination and all those activates  that are related with budget.</a:t>
            </a:r>
            <a:endParaRPr lang="en-IN" sz="40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FFFF00"/>
                </a:solidFill>
              </a:rPr>
              <a:t>MEANING OF BUDGETARY CONTROL</a:t>
            </a:r>
            <a:r>
              <a:rPr lang="en-IN" dirty="0" smtClean="0"/>
              <a:t> </a:t>
            </a:r>
            <a:endParaRPr lang="en-IN" dirty="0"/>
          </a:p>
        </p:txBody>
      </p:sp>
      <p:sp>
        <p:nvSpPr>
          <p:cNvPr id="3" name="Content Placeholder 2"/>
          <p:cNvSpPr>
            <a:spLocks noGrp="1"/>
          </p:cNvSpPr>
          <p:nvPr>
            <p:ph idx="1"/>
          </p:nvPr>
        </p:nvSpPr>
        <p:spPr>
          <a:xfrm>
            <a:off x="914400" y="1268760"/>
            <a:ext cx="7772400" cy="5328592"/>
          </a:xfrm>
        </p:spPr>
        <p:txBody>
          <a:bodyPr>
            <a:normAutofit fontScale="92500" lnSpcReduction="20000"/>
          </a:bodyPr>
          <a:lstStyle/>
          <a:p>
            <a:pPr algn="just"/>
            <a:r>
              <a:rPr lang="en-IN" sz="3200" dirty="0" smtClean="0">
                <a:latin typeface="Times New Roman" pitchFamily="18" charset="0"/>
                <a:cs typeface="Times New Roman" pitchFamily="18" charset="0"/>
              </a:rPr>
              <a:t>Budgetary control is an important technique of control on business activities by management, in which business activities are operated on the basis of pre-prepared budget and thereafter actual results are evaluated in the light of budget </a:t>
            </a:r>
            <a:r>
              <a:rPr lang="en-IN" sz="3200" dirty="0" smtClean="0">
                <a:latin typeface="Times New Roman" pitchFamily="18" charset="0"/>
                <a:cs typeface="Times New Roman" pitchFamily="18" charset="0"/>
              </a:rPr>
              <a:t>estimates. </a:t>
            </a:r>
          </a:p>
          <a:p>
            <a:pPr algn="just"/>
            <a:r>
              <a:rPr lang="en-IN" sz="3200" dirty="0" smtClean="0">
                <a:latin typeface="Times New Roman" pitchFamily="18" charset="0"/>
                <a:cs typeface="Times New Roman" pitchFamily="18" charset="0"/>
              </a:rPr>
              <a:t>Budgetary control is a tool of management control and accounting which directs and co-ordinates the working operation on the basis of budgets. If there are variances in actual results, then either they are corrected or budget is modified so that the objective of maximum efficiency as per the policy of management may be achieved.</a:t>
            </a:r>
            <a:endParaRPr lang="en-IN" sz="32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080120"/>
          </a:xfrm>
        </p:spPr>
        <p:txBody>
          <a:bodyPr/>
          <a:lstStyle/>
          <a:p>
            <a:pPr algn="ctr"/>
            <a:r>
              <a:rPr lang="en-IN" sz="3600" dirty="0" smtClean="0">
                <a:solidFill>
                  <a:srgbClr val="FFFF00"/>
                </a:solidFill>
              </a:rPr>
              <a:t>DIFFERENCE IN BUDGET,BUDGETING AND BUDGETARY CONTROL </a:t>
            </a:r>
            <a:endParaRPr lang="en-IN" sz="3600" dirty="0">
              <a:solidFill>
                <a:srgbClr val="FFFF00"/>
              </a:solidFill>
            </a:endParaRPr>
          </a:p>
        </p:txBody>
      </p:sp>
      <p:sp>
        <p:nvSpPr>
          <p:cNvPr id="3" name="Content Placeholder 2"/>
          <p:cNvSpPr>
            <a:spLocks noGrp="1"/>
          </p:cNvSpPr>
          <p:nvPr>
            <p:ph sz="half" idx="1"/>
          </p:nvPr>
        </p:nvSpPr>
        <p:spPr>
          <a:xfrm>
            <a:off x="464344" y="1412777"/>
            <a:ext cx="4038600" cy="5445224"/>
          </a:xfrm>
        </p:spPr>
        <p:txBody>
          <a:bodyPr>
            <a:normAutofit fontScale="62500" lnSpcReduction="20000"/>
          </a:bodyPr>
          <a:lstStyle/>
          <a:p>
            <a:pPr algn="ctr">
              <a:buNone/>
            </a:pPr>
            <a:endParaRPr lang="en-IN" sz="4500" dirty="0" smtClean="0">
              <a:solidFill>
                <a:srgbClr val="7030A0"/>
              </a:solidFill>
              <a:latin typeface="Times New Roman" pitchFamily="18" charset="0"/>
              <a:cs typeface="Times New Roman" pitchFamily="18" charset="0"/>
            </a:endParaRPr>
          </a:p>
          <a:p>
            <a:pPr algn="ctr">
              <a:buNone/>
            </a:pPr>
            <a:r>
              <a:rPr lang="en-IN" sz="4500" dirty="0" smtClean="0">
                <a:solidFill>
                  <a:srgbClr val="7030A0"/>
                </a:solidFill>
                <a:latin typeface="Times New Roman" pitchFamily="18" charset="0"/>
                <a:cs typeface="Times New Roman" pitchFamily="18" charset="0"/>
              </a:rPr>
              <a:t>Budget , Budgeting</a:t>
            </a:r>
            <a:endParaRPr lang="en-IN" sz="4500" dirty="0" smtClean="0">
              <a:solidFill>
                <a:srgbClr val="7030A0"/>
              </a:solidFill>
              <a:latin typeface="Times New Roman" pitchFamily="18" charset="0"/>
              <a:cs typeface="Times New Roman" pitchFamily="18" charset="0"/>
            </a:endParaRP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Budget </a:t>
            </a:r>
            <a:r>
              <a:rPr lang="en-IN" dirty="0" smtClean="0">
                <a:latin typeface="Times New Roman" pitchFamily="18" charset="0"/>
                <a:cs typeface="Times New Roman" pitchFamily="18" charset="0"/>
              </a:rPr>
              <a:t>and budgeting are narrower concepts.</a:t>
            </a:r>
          </a:p>
          <a:p>
            <a:pPr algn="just">
              <a:buNone/>
            </a:pPr>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Budgets are business estimates for future period, budgeting is the process of preparing three estimates.</a:t>
            </a:r>
          </a:p>
          <a:p>
            <a:pPr algn="just">
              <a:buNone/>
            </a:pPr>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Budget and budgeting are the parts of planning . </a:t>
            </a:r>
          </a:p>
          <a:p>
            <a:pPr algn="just"/>
            <a:endParaRPr lang="en-IN" dirty="0" smtClean="0">
              <a:latin typeface="Times New Roman" pitchFamily="18" charset="0"/>
              <a:cs typeface="Times New Roman" pitchFamily="18" charset="0"/>
            </a:endParaRPr>
          </a:p>
          <a:p>
            <a:pPr algn="just">
              <a:buNone/>
            </a:pPr>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Budget is a financial plan</a:t>
            </a:r>
            <a:r>
              <a:rPr lang="en-IN" sz="2400" dirty="0" smtClean="0">
                <a:latin typeface="Times New Roman" pitchFamily="18" charset="0"/>
                <a:cs typeface="Times New Roman" pitchFamily="18" charset="0"/>
              </a:rPr>
              <a:t>.                                              </a:t>
            </a:r>
            <a:endParaRPr lang="en-IN" sz="2400" dirty="0">
              <a:latin typeface="Times New Roman" pitchFamily="18" charset="0"/>
              <a:cs typeface="Times New Roman" pitchFamily="18" charset="0"/>
            </a:endParaRPr>
          </a:p>
        </p:txBody>
      </p:sp>
      <p:sp>
        <p:nvSpPr>
          <p:cNvPr id="4" name="Content Placeholder 3"/>
          <p:cNvSpPr>
            <a:spLocks noGrp="1"/>
          </p:cNvSpPr>
          <p:nvPr>
            <p:ph sz="half" idx="2"/>
          </p:nvPr>
        </p:nvSpPr>
        <p:spPr>
          <a:xfrm>
            <a:off x="4655344" y="1412776"/>
            <a:ext cx="4038600" cy="5445225"/>
          </a:xfrm>
        </p:spPr>
        <p:txBody>
          <a:bodyPr>
            <a:normAutofit fontScale="62500" lnSpcReduction="20000"/>
          </a:bodyPr>
          <a:lstStyle/>
          <a:p>
            <a:pPr algn="just">
              <a:buNone/>
            </a:pPr>
            <a:endParaRPr lang="en-IN" sz="4500" dirty="0" smtClean="0">
              <a:solidFill>
                <a:srgbClr val="7030A0"/>
              </a:solidFill>
              <a:latin typeface="Times New Roman" pitchFamily="18" charset="0"/>
              <a:cs typeface="Times New Roman" pitchFamily="18" charset="0"/>
            </a:endParaRPr>
          </a:p>
          <a:p>
            <a:pPr algn="just">
              <a:buNone/>
            </a:pPr>
            <a:r>
              <a:rPr lang="en-IN" sz="4500" dirty="0" smtClean="0">
                <a:solidFill>
                  <a:srgbClr val="7030A0"/>
                </a:solidFill>
                <a:latin typeface="Times New Roman" pitchFamily="18" charset="0"/>
                <a:cs typeface="Times New Roman" pitchFamily="18" charset="0"/>
              </a:rPr>
              <a:t>Budgetary control</a:t>
            </a:r>
            <a:endParaRPr lang="en-IN" sz="4500" dirty="0" smtClean="0">
              <a:solidFill>
                <a:srgbClr val="7030A0"/>
              </a:solidFill>
              <a:latin typeface="Times New Roman" pitchFamily="18" charset="0"/>
              <a:cs typeface="Times New Roman" pitchFamily="18" charset="0"/>
            </a:endParaRP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Budgetary </a:t>
            </a:r>
            <a:r>
              <a:rPr lang="en-IN" dirty="0" smtClean="0">
                <a:latin typeface="Times New Roman" pitchFamily="18" charset="0"/>
                <a:cs typeface="Times New Roman" pitchFamily="18" charset="0"/>
              </a:rPr>
              <a:t>control is a wider concept.</a:t>
            </a:r>
          </a:p>
          <a:p>
            <a:pPr algn="just">
              <a:buNone/>
            </a:pPr>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Budgetary control is a system of achieving performance on the basis of budgets. </a:t>
            </a:r>
          </a:p>
          <a:p>
            <a:pPr algn="just"/>
            <a:endParaRPr lang="en-IN" dirty="0" smtClean="0">
              <a:latin typeface="Times New Roman" pitchFamily="18" charset="0"/>
              <a:cs typeface="Times New Roman" pitchFamily="18" charset="0"/>
            </a:endParaRPr>
          </a:p>
          <a:p>
            <a:pPr algn="just">
              <a:buNone/>
            </a:pPr>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Budgetary control is linked with co-ordination and control.</a:t>
            </a:r>
          </a:p>
          <a:p>
            <a:pPr algn="just">
              <a:buNone/>
            </a:pPr>
            <a:endParaRPr lang="en-IN" dirty="0" smtClean="0">
              <a:latin typeface="Times New Roman" pitchFamily="18" charset="0"/>
              <a:cs typeface="Times New Roman" pitchFamily="18" charset="0"/>
            </a:endParaRPr>
          </a:p>
          <a:p>
            <a:pPr algn="just">
              <a:buNone/>
            </a:pPr>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Budgetary control results from the administration of financial plan.</a:t>
            </a:r>
            <a:endParaRPr lang="en-IN"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748464" cy="1628800"/>
          </a:xfrm>
        </p:spPr>
        <p:txBody>
          <a:bodyPr/>
          <a:lstStyle/>
          <a:p>
            <a:pPr algn="ctr"/>
            <a:r>
              <a:rPr lang="en-IN" sz="2800" dirty="0" smtClean="0">
                <a:solidFill>
                  <a:srgbClr val="FFFF00"/>
                </a:solidFill>
                <a:latin typeface="Times New Roman" pitchFamily="18" charset="0"/>
                <a:cs typeface="Times New Roman" pitchFamily="18" charset="0"/>
              </a:rPr>
              <a:t>OBJECTIVES OF </a:t>
            </a:r>
            <a:r>
              <a:rPr lang="en-IN" sz="2800" dirty="0" smtClean="0">
                <a:solidFill>
                  <a:srgbClr val="FFFF00"/>
                </a:solidFill>
                <a:latin typeface="Times New Roman" pitchFamily="18" charset="0"/>
                <a:cs typeface="Times New Roman" pitchFamily="18" charset="0"/>
              </a:rPr>
              <a:t>BUDGETING</a:t>
            </a:r>
            <a:r>
              <a:rPr lang="en-IN" sz="2800" dirty="0" smtClean="0">
                <a:solidFill>
                  <a:srgbClr val="002060"/>
                </a:solidFill>
                <a:latin typeface="Times New Roman" pitchFamily="18" charset="0"/>
                <a:cs typeface="Times New Roman" pitchFamily="18" charset="0"/>
              </a:rPr>
              <a:t/>
            </a:r>
            <a:br>
              <a:rPr lang="en-IN" sz="2800" dirty="0" smtClean="0">
                <a:solidFill>
                  <a:srgbClr val="002060"/>
                </a:solidFill>
                <a:latin typeface="Times New Roman" pitchFamily="18" charset="0"/>
                <a:cs typeface="Times New Roman" pitchFamily="18" charset="0"/>
              </a:rPr>
            </a:br>
            <a:r>
              <a:rPr lang="en-IN" sz="2800" dirty="0" smtClean="0">
                <a:solidFill>
                  <a:srgbClr val="002060"/>
                </a:solidFill>
                <a:latin typeface="Times New Roman" pitchFamily="18" charset="0"/>
                <a:cs typeface="Times New Roman" pitchFamily="18" charset="0"/>
              </a:rPr>
              <a:t/>
            </a:r>
            <a:br>
              <a:rPr lang="en-IN" sz="2800" dirty="0" smtClean="0">
                <a:solidFill>
                  <a:srgbClr val="002060"/>
                </a:solidFill>
                <a:latin typeface="Times New Roman" pitchFamily="18" charset="0"/>
                <a:cs typeface="Times New Roman" pitchFamily="18" charset="0"/>
              </a:rPr>
            </a:br>
            <a:r>
              <a:rPr lang="en-IN" sz="2800" dirty="0" smtClean="0">
                <a:solidFill>
                  <a:srgbClr val="FFFF00"/>
                </a:solidFill>
                <a:latin typeface="Times New Roman" pitchFamily="18" charset="0"/>
                <a:cs typeface="Times New Roman" pitchFamily="18" charset="0"/>
              </a:rPr>
              <a:t>The </a:t>
            </a:r>
            <a:r>
              <a:rPr lang="en-IN" sz="2800" dirty="0" smtClean="0">
                <a:solidFill>
                  <a:srgbClr val="FFFF00"/>
                </a:solidFill>
                <a:latin typeface="Times New Roman" pitchFamily="18" charset="0"/>
                <a:cs typeface="Times New Roman" pitchFamily="18" charset="0"/>
              </a:rPr>
              <a:t>objectives of budgeting may be classified </a:t>
            </a:r>
            <a:r>
              <a:rPr lang="en-IN" sz="2800" dirty="0" smtClean="0">
                <a:solidFill>
                  <a:srgbClr val="FFFF00"/>
                </a:solidFill>
                <a:latin typeface="Times New Roman" pitchFamily="18" charset="0"/>
                <a:cs typeface="Times New Roman" pitchFamily="18" charset="0"/>
              </a:rPr>
              <a:t>three </a:t>
            </a:r>
            <a:r>
              <a:rPr lang="en-IN" sz="2800" dirty="0" smtClean="0">
                <a:solidFill>
                  <a:srgbClr val="FFFF00"/>
                </a:solidFill>
                <a:latin typeface="Times New Roman" pitchFamily="18" charset="0"/>
                <a:cs typeface="Times New Roman" pitchFamily="18" charset="0"/>
              </a:rPr>
              <a:t>groups : </a:t>
            </a:r>
            <a:br>
              <a:rPr lang="en-IN" sz="2800" dirty="0" smtClean="0">
                <a:solidFill>
                  <a:srgbClr val="FFFF00"/>
                </a:solidFill>
                <a:latin typeface="Times New Roman" pitchFamily="18" charset="0"/>
                <a:cs typeface="Times New Roman" pitchFamily="18" charset="0"/>
              </a:rPr>
            </a:br>
            <a:endParaRPr lang="en-IN" sz="2800" dirty="0">
              <a:solidFill>
                <a:srgbClr val="FFFF00"/>
              </a:solidFill>
            </a:endParaRPr>
          </a:p>
        </p:txBody>
      </p:sp>
      <p:graphicFrame>
        <p:nvGraphicFramePr>
          <p:cNvPr id="4" name="Content Placeholder 3"/>
          <p:cNvGraphicFramePr>
            <a:graphicFrameLocks noGrp="1"/>
          </p:cNvGraphicFramePr>
          <p:nvPr>
            <p:ph idx="1"/>
          </p:nvPr>
        </p:nvGraphicFramePr>
        <p:xfrm>
          <a:off x="914400" y="178435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8820472" cy="908720"/>
          </a:xfrm>
        </p:spPr>
        <p:txBody>
          <a:bodyPr/>
          <a:lstStyle/>
          <a:p>
            <a:pPr algn="ctr"/>
            <a:r>
              <a:rPr lang="en-IN" dirty="0" smtClean="0">
                <a:solidFill>
                  <a:srgbClr val="FFFF00"/>
                </a:solidFill>
                <a:latin typeface="Times New Roman" pitchFamily="18" charset="0"/>
                <a:cs typeface="Times New Roman" pitchFamily="18" charset="0"/>
              </a:rPr>
              <a:t>Policy related Objectives </a:t>
            </a:r>
          </a:p>
        </p:txBody>
      </p:sp>
      <p:sp>
        <p:nvSpPr>
          <p:cNvPr id="3" name="Content Placeholder 2"/>
          <p:cNvSpPr>
            <a:spLocks noGrp="1"/>
          </p:cNvSpPr>
          <p:nvPr>
            <p:ph idx="1"/>
          </p:nvPr>
        </p:nvSpPr>
        <p:spPr>
          <a:xfrm>
            <a:off x="467544" y="764704"/>
            <a:ext cx="8496944" cy="5616624"/>
          </a:xfrm>
        </p:spPr>
        <p:txBody>
          <a:bodyPr/>
          <a:lstStyle/>
          <a:p>
            <a:pPr marL="582930" indent="-514350" algn="just"/>
            <a:endParaRPr lang="en-IN" dirty="0" smtClean="0">
              <a:latin typeface="Times New Roman" pitchFamily="18" charset="0"/>
              <a:cs typeface="Times New Roman" pitchFamily="18" charset="0"/>
            </a:endParaRPr>
          </a:p>
          <a:p>
            <a:pPr marL="582930" indent="-514350" algn="just"/>
            <a:r>
              <a:rPr lang="en-IN" dirty="0" smtClean="0">
                <a:latin typeface="Times New Roman" pitchFamily="18" charset="0"/>
                <a:cs typeface="Times New Roman" pitchFamily="18" charset="0"/>
              </a:rPr>
              <a:t>To </a:t>
            </a:r>
            <a:r>
              <a:rPr lang="en-IN" dirty="0" smtClean="0">
                <a:latin typeface="Times New Roman" pitchFamily="18" charset="0"/>
                <a:cs typeface="Times New Roman" pitchFamily="18" charset="0"/>
              </a:rPr>
              <a:t>express the policies and objectives of the firm in </a:t>
            </a:r>
            <a:r>
              <a:rPr lang="en-IN" dirty="0" smtClean="0">
                <a:latin typeface="Times New Roman" pitchFamily="18" charset="0"/>
                <a:cs typeface="Times New Roman" pitchFamily="18" charset="0"/>
              </a:rPr>
              <a:t>quantitative terms.</a:t>
            </a:r>
          </a:p>
          <a:p>
            <a:pPr marL="582930" indent="-514350" algn="just"/>
            <a:r>
              <a:rPr lang="en-IN" dirty="0" smtClean="0">
                <a:latin typeface="Times New Roman" pitchFamily="18" charset="0"/>
                <a:cs typeface="Times New Roman" pitchFamily="18" charset="0"/>
              </a:rPr>
              <a:t>To prepare base for appraisal of work-performance</a:t>
            </a:r>
          </a:p>
          <a:p>
            <a:pPr marL="582930" indent="-514350" algn="just"/>
            <a:r>
              <a:rPr lang="en-IN" dirty="0" smtClean="0">
                <a:latin typeface="Times New Roman" pitchFamily="18" charset="0"/>
                <a:cs typeface="Times New Roman" pitchFamily="18" charset="0"/>
              </a:rPr>
              <a:t>To co-ordinate administrative, managerial and organisational units of the firm.</a:t>
            </a:r>
          </a:p>
          <a:p>
            <a:pPr marL="582930" indent="-514350" algn="just"/>
            <a:r>
              <a:rPr lang="en-IN" dirty="0" smtClean="0">
                <a:latin typeface="Times New Roman" pitchFamily="18" charset="0"/>
                <a:cs typeface="Times New Roman" pitchFamily="18" charset="0"/>
              </a:rPr>
              <a:t>To develop a system of regular appraisal of policies and objectives of the firms.</a:t>
            </a:r>
          </a:p>
          <a:p>
            <a:pPr marL="582930" indent="-514350" algn="just">
              <a:buNone/>
            </a:pPr>
            <a:r>
              <a:rPr lang="en-IN" dirty="0" smtClean="0">
                <a:latin typeface="Times New Roman" pitchFamily="18" charset="0"/>
                <a:cs typeface="Times New Roman" pitchFamily="18" charset="0"/>
              </a:rPr>
              <a:t>  </a:t>
            </a:r>
            <a:endParaRPr lang="en-IN"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8820472" cy="1008112"/>
          </a:xfrm>
        </p:spPr>
        <p:txBody>
          <a:bodyPr/>
          <a:lstStyle/>
          <a:p>
            <a:pPr algn="ctr"/>
            <a:r>
              <a:rPr lang="en-IN" dirty="0" smtClean="0">
                <a:solidFill>
                  <a:srgbClr val="FFFF00"/>
                </a:solidFill>
                <a:latin typeface="Times New Roman" pitchFamily="18" charset="0"/>
                <a:cs typeface="Times New Roman" pitchFamily="18" charset="0"/>
              </a:rPr>
              <a:t>Administrative Objectives </a:t>
            </a:r>
            <a:endParaRPr lang="en-IN" dirty="0" smtClean="0">
              <a:solidFill>
                <a:srgbClr val="FFFF00"/>
              </a:solidFill>
              <a:latin typeface="Times New Roman" pitchFamily="18" charset="0"/>
              <a:cs typeface="Times New Roman" pitchFamily="18" charset="0"/>
            </a:endParaRPr>
          </a:p>
        </p:txBody>
      </p:sp>
      <p:sp>
        <p:nvSpPr>
          <p:cNvPr id="3" name="Content Placeholder 2"/>
          <p:cNvSpPr>
            <a:spLocks noGrp="1"/>
          </p:cNvSpPr>
          <p:nvPr>
            <p:ph idx="1"/>
          </p:nvPr>
        </p:nvSpPr>
        <p:spPr>
          <a:xfrm>
            <a:off x="467544" y="1484784"/>
            <a:ext cx="8496944" cy="4896544"/>
          </a:xfrm>
        </p:spPr>
        <p:txBody>
          <a:bodyPr>
            <a:normAutofit lnSpcReduction="10000"/>
          </a:bodyPr>
          <a:lstStyle/>
          <a:p>
            <a:pPr marL="582930" indent="-514350" algn="just"/>
            <a:endParaRPr lang="en-IN" dirty="0" smtClean="0">
              <a:latin typeface="Times New Roman" pitchFamily="18" charset="0"/>
              <a:cs typeface="Times New Roman" pitchFamily="18" charset="0"/>
            </a:endParaRPr>
          </a:p>
          <a:p>
            <a:pPr marL="582930" indent="-514350" algn="just"/>
            <a:r>
              <a:rPr lang="en-IN" dirty="0" smtClean="0">
                <a:latin typeface="Times New Roman" pitchFamily="18" charset="0"/>
                <a:cs typeface="Times New Roman" pitchFamily="18" charset="0"/>
              </a:rPr>
              <a:t>To determine responsibilities of various departments and sub-departments of the firms.</a:t>
            </a:r>
          </a:p>
          <a:p>
            <a:pPr marL="582930" indent="-514350" algn="just"/>
            <a:r>
              <a:rPr lang="en-IN" dirty="0" smtClean="0">
                <a:latin typeface="Times New Roman" pitchFamily="18" charset="0"/>
                <a:cs typeface="Times New Roman" pitchFamily="18" charset="0"/>
              </a:rPr>
              <a:t>To establish balance between available funds and estimated expenditures.</a:t>
            </a:r>
          </a:p>
          <a:p>
            <a:pPr marL="582930" indent="-514350" algn="just"/>
            <a:r>
              <a:rPr lang="en-IN" dirty="0" smtClean="0">
                <a:latin typeface="Times New Roman" pitchFamily="18" charset="0"/>
                <a:cs typeface="Times New Roman" pitchFamily="18" charset="0"/>
              </a:rPr>
              <a:t>To develop a system of internal control so as to ensure efficiency and economy.</a:t>
            </a:r>
          </a:p>
          <a:p>
            <a:pPr marL="582930" indent="-514350" algn="just"/>
            <a:r>
              <a:rPr lang="en-IN" dirty="0" smtClean="0">
                <a:latin typeface="Times New Roman" pitchFamily="18" charset="0"/>
                <a:cs typeface="Times New Roman" pitchFamily="18" charset="0"/>
              </a:rPr>
              <a:t>To establish the system of decentralisation of authority.</a:t>
            </a:r>
          </a:p>
          <a:p>
            <a:pPr marL="582930" indent="-514350" algn="just">
              <a:buNone/>
            </a:pPr>
            <a:r>
              <a:rPr lang="en-IN" dirty="0" smtClean="0">
                <a:latin typeface="Times New Roman" pitchFamily="18" charset="0"/>
                <a:cs typeface="Times New Roman" pitchFamily="18" charset="0"/>
              </a:rPr>
              <a:t>  </a:t>
            </a:r>
            <a:endParaRPr lang="en-IN"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8820472" cy="1008112"/>
          </a:xfrm>
        </p:spPr>
        <p:txBody>
          <a:bodyPr/>
          <a:lstStyle/>
          <a:p>
            <a:pPr algn="ctr"/>
            <a:r>
              <a:rPr lang="en-IN" dirty="0" smtClean="0">
                <a:solidFill>
                  <a:srgbClr val="FFFF00"/>
                </a:solidFill>
                <a:latin typeface="Times New Roman" pitchFamily="18" charset="0"/>
                <a:cs typeface="Times New Roman" pitchFamily="18" charset="0"/>
              </a:rPr>
              <a:t>Other Objectives </a:t>
            </a:r>
            <a:endParaRPr lang="en-IN" dirty="0" smtClean="0">
              <a:solidFill>
                <a:srgbClr val="FFFF00"/>
              </a:solidFill>
              <a:latin typeface="Times New Roman" pitchFamily="18" charset="0"/>
              <a:cs typeface="Times New Roman" pitchFamily="18" charset="0"/>
            </a:endParaRPr>
          </a:p>
        </p:txBody>
      </p:sp>
      <p:sp>
        <p:nvSpPr>
          <p:cNvPr id="3" name="Content Placeholder 2"/>
          <p:cNvSpPr>
            <a:spLocks noGrp="1"/>
          </p:cNvSpPr>
          <p:nvPr>
            <p:ph idx="1"/>
          </p:nvPr>
        </p:nvSpPr>
        <p:spPr>
          <a:xfrm>
            <a:off x="467544" y="1484784"/>
            <a:ext cx="8496944" cy="4896544"/>
          </a:xfrm>
        </p:spPr>
        <p:txBody>
          <a:bodyPr>
            <a:normAutofit/>
          </a:bodyPr>
          <a:lstStyle/>
          <a:p>
            <a:pPr marL="582930" indent="-514350" algn="just"/>
            <a:endParaRPr lang="en-IN" dirty="0" smtClean="0">
              <a:latin typeface="Times New Roman" pitchFamily="18" charset="0"/>
              <a:cs typeface="Times New Roman" pitchFamily="18" charset="0"/>
            </a:endParaRPr>
          </a:p>
          <a:p>
            <a:pPr marL="582930" indent="-514350" algn="just"/>
            <a:r>
              <a:rPr lang="en-IN" dirty="0" smtClean="0">
                <a:latin typeface="Times New Roman" pitchFamily="18" charset="0"/>
                <a:cs typeface="Times New Roman" pitchFamily="18" charset="0"/>
              </a:rPr>
              <a:t>To clarify business planning.</a:t>
            </a:r>
          </a:p>
          <a:p>
            <a:pPr marL="582930" indent="-514350" algn="just"/>
            <a:r>
              <a:rPr lang="en-IN" dirty="0" smtClean="0">
                <a:latin typeface="Times New Roman" pitchFamily="18" charset="0"/>
                <a:cs typeface="Times New Roman" pitchFamily="18" charset="0"/>
              </a:rPr>
              <a:t>To forecast in respect of sales, cost of production, cash flow etc .</a:t>
            </a:r>
          </a:p>
          <a:p>
            <a:pPr marL="582930" indent="-514350" algn="just"/>
            <a:r>
              <a:rPr lang="en-IN" dirty="0" smtClean="0">
                <a:latin typeface="Times New Roman" pitchFamily="18" charset="0"/>
                <a:cs typeface="Times New Roman" pitchFamily="18" charset="0"/>
              </a:rPr>
              <a:t>To make arrangement for measurement of efficiency and capacity of various departments.</a:t>
            </a:r>
          </a:p>
          <a:p>
            <a:pPr marL="582930" indent="-514350" algn="just"/>
            <a:r>
              <a:rPr lang="en-IN" dirty="0" smtClean="0">
                <a:latin typeface="Times New Roman" pitchFamily="18" charset="0"/>
                <a:cs typeface="Times New Roman" pitchFamily="18" charset="0"/>
              </a:rPr>
              <a:t>To make effective control in stock, cost of production and cash of the firm.</a:t>
            </a:r>
          </a:p>
          <a:p>
            <a:pPr marL="582930" indent="-514350" algn="just">
              <a:buNone/>
            </a:pPr>
            <a:r>
              <a:rPr lang="en-IN" dirty="0" smtClean="0">
                <a:latin typeface="Times New Roman" pitchFamily="18" charset="0"/>
                <a:cs typeface="Times New Roman" pitchFamily="18" charset="0"/>
              </a:rPr>
              <a:t>  </a:t>
            </a:r>
            <a:endParaRPr lang="en-IN"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8820472" cy="764704"/>
          </a:xfrm>
        </p:spPr>
        <p:txBody>
          <a:bodyPr/>
          <a:lstStyle/>
          <a:p>
            <a:pPr algn="ctr"/>
            <a:r>
              <a:rPr lang="en-IN" dirty="0" smtClean="0">
                <a:solidFill>
                  <a:srgbClr val="FFFF00"/>
                </a:solidFill>
                <a:latin typeface="Times New Roman" pitchFamily="18" charset="0"/>
                <a:cs typeface="Times New Roman" pitchFamily="18" charset="0"/>
              </a:rPr>
              <a:t>Objectives of Budgetary Control </a:t>
            </a:r>
            <a:endParaRPr lang="en-IN" dirty="0" smtClean="0">
              <a:solidFill>
                <a:srgbClr val="FFFF00"/>
              </a:solidFill>
              <a:latin typeface="Times New Roman" pitchFamily="18" charset="0"/>
              <a:cs typeface="Times New Roman" pitchFamily="18" charset="0"/>
            </a:endParaRPr>
          </a:p>
        </p:txBody>
      </p:sp>
      <p:sp>
        <p:nvSpPr>
          <p:cNvPr id="3" name="Content Placeholder 2"/>
          <p:cNvSpPr>
            <a:spLocks noGrp="1"/>
          </p:cNvSpPr>
          <p:nvPr>
            <p:ph idx="1"/>
          </p:nvPr>
        </p:nvSpPr>
        <p:spPr>
          <a:xfrm>
            <a:off x="179512" y="620688"/>
            <a:ext cx="8964488" cy="6237312"/>
          </a:xfrm>
        </p:spPr>
        <p:txBody>
          <a:bodyPr>
            <a:normAutofit fontScale="62500" lnSpcReduction="20000"/>
          </a:bodyPr>
          <a:lstStyle/>
          <a:p>
            <a:pPr marL="582930" indent="-514350" algn="just"/>
            <a:r>
              <a:rPr lang="en-IN" sz="3600" dirty="0" smtClean="0">
                <a:latin typeface="Times New Roman" pitchFamily="18" charset="0"/>
                <a:cs typeface="Times New Roman" pitchFamily="18" charset="0"/>
              </a:rPr>
              <a:t>To assist in policy formulation on the basis of proper and reliable data.</a:t>
            </a:r>
          </a:p>
          <a:p>
            <a:pPr marL="582930" indent="-514350" algn="just"/>
            <a:r>
              <a:rPr lang="en-IN" sz="3600" dirty="0" smtClean="0">
                <a:latin typeface="Times New Roman" pitchFamily="18" charset="0"/>
                <a:cs typeface="Times New Roman" pitchFamily="18" charset="0"/>
              </a:rPr>
              <a:t>To ensure planning for future by setting up various budgets.</a:t>
            </a:r>
          </a:p>
          <a:p>
            <a:pPr marL="582930" indent="-514350" algn="just"/>
            <a:r>
              <a:rPr lang="en-IN" sz="3600" dirty="0" smtClean="0">
                <a:latin typeface="Times New Roman" pitchFamily="18" charset="0"/>
                <a:cs typeface="Times New Roman" pitchFamily="18" charset="0"/>
              </a:rPr>
              <a:t>To determine short-term and long-term financial and physical targets.</a:t>
            </a:r>
          </a:p>
          <a:p>
            <a:pPr marL="582930" indent="-514350" algn="just"/>
            <a:r>
              <a:rPr lang="en-IN" sz="3600" dirty="0" smtClean="0">
                <a:latin typeface="Times New Roman" pitchFamily="18" charset="0"/>
                <a:cs typeface="Times New Roman" pitchFamily="18" charset="0"/>
              </a:rPr>
              <a:t>To operate various cost centres and departments with efficiency and economy.</a:t>
            </a:r>
          </a:p>
          <a:p>
            <a:pPr marL="582930" indent="-514350" algn="just"/>
            <a:r>
              <a:rPr lang="en-IN" sz="3600" dirty="0" smtClean="0">
                <a:latin typeface="Times New Roman" pitchFamily="18" charset="0"/>
                <a:cs typeface="Times New Roman" pitchFamily="18" charset="0"/>
              </a:rPr>
              <a:t>To help administration as under this system, executives perform their functions according to pre-determined budgets.</a:t>
            </a:r>
          </a:p>
          <a:p>
            <a:pPr marL="582930" indent="-514350" algn="just"/>
            <a:r>
              <a:rPr lang="en-IN" sz="3600" dirty="0" smtClean="0">
                <a:latin typeface="Times New Roman" pitchFamily="18" charset="0"/>
                <a:cs typeface="Times New Roman" pitchFamily="18" charset="0"/>
              </a:rPr>
              <a:t>To anticipate capital requirements and to make necessary arrangement for it.</a:t>
            </a:r>
          </a:p>
          <a:p>
            <a:pPr marL="582930" indent="-514350" algn="just"/>
            <a:r>
              <a:rPr lang="en-IN" sz="3600" dirty="0" smtClean="0">
                <a:latin typeface="Times New Roman" pitchFamily="18" charset="0"/>
                <a:cs typeface="Times New Roman" pitchFamily="18" charset="0"/>
              </a:rPr>
              <a:t>To make cost accounting more reliable and systematic.</a:t>
            </a:r>
          </a:p>
          <a:p>
            <a:pPr marL="582930" indent="-514350" algn="just"/>
            <a:r>
              <a:rPr lang="en-IN" sz="3600" dirty="0" smtClean="0">
                <a:latin typeface="Times New Roman" pitchFamily="18" charset="0"/>
                <a:cs typeface="Times New Roman" pitchFamily="18" charset="0"/>
              </a:rPr>
              <a:t>To develop co-ordination and co-operation among employees and executives.</a:t>
            </a:r>
          </a:p>
          <a:p>
            <a:pPr marL="582930" indent="-514350" algn="just"/>
            <a:r>
              <a:rPr lang="en-IN" sz="3600" dirty="0" smtClean="0">
                <a:latin typeface="Times New Roman" pitchFamily="18" charset="0"/>
                <a:cs typeface="Times New Roman" pitchFamily="18" charset="0"/>
              </a:rPr>
              <a:t>To eliminate wastes and increase in profitability.</a:t>
            </a:r>
          </a:p>
          <a:p>
            <a:pPr marL="582930" indent="-514350" algn="just"/>
            <a:r>
              <a:rPr lang="en-IN" sz="3600" dirty="0" smtClean="0">
                <a:latin typeface="Times New Roman" pitchFamily="18" charset="0"/>
                <a:cs typeface="Times New Roman" pitchFamily="18" charset="0"/>
              </a:rPr>
              <a:t>To correct the variations from the established standards.</a:t>
            </a:r>
          </a:p>
          <a:p>
            <a:pPr marL="582930" indent="-514350" algn="just"/>
            <a:r>
              <a:rPr lang="en-IN" sz="3600" dirty="0" smtClean="0">
                <a:latin typeface="Times New Roman" pitchFamily="18" charset="0"/>
                <a:cs typeface="Times New Roman" pitchFamily="18" charset="0"/>
              </a:rPr>
              <a:t>To fix the responsibility of various individuals in the organisation.</a:t>
            </a:r>
          </a:p>
          <a:p>
            <a:pPr marL="582930" indent="-514350" algn="just">
              <a:buNone/>
            </a:pPr>
            <a:r>
              <a:rPr lang="en-IN" dirty="0" smtClean="0">
                <a:latin typeface="Times New Roman" pitchFamily="18" charset="0"/>
                <a:cs typeface="Times New Roman" pitchFamily="18" charset="0"/>
              </a:rPr>
              <a:t>  </a:t>
            </a:r>
            <a:endParaRPr lang="en-IN"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261330">
            <a:off x="1098546" y="2717366"/>
            <a:ext cx="8912588" cy="3377035"/>
          </a:xfrm>
        </p:spPr>
        <p:txBody>
          <a:bodyPr>
            <a:normAutofit/>
          </a:bodyPr>
          <a:lstStyle/>
          <a:p>
            <a:pPr algn="ctr">
              <a:buNone/>
            </a:pPr>
            <a:r>
              <a:rPr lang="en-IN" sz="9600" dirty="0" smtClean="0">
                <a:solidFill>
                  <a:srgbClr val="FFFF00"/>
                </a:solidFill>
                <a:latin typeface="Algerian" pitchFamily="82" charset="0"/>
              </a:rPr>
              <a:t>Thank You</a:t>
            </a:r>
            <a:endParaRPr lang="en-IN" sz="9600" dirty="0">
              <a:solidFill>
                <a:srgbClr val="FFFF00"/>
              </a:solidFill>
              <a:latin typeface="Algerian" pitchFamily="82"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121</TotalTime>
  <Words>601</Words>
  <Application>Microsoft Office PowerPoint</Application>
  <PresentationFormat>On-screen Show (4:3)</PresentationFormat>
  <Paragraphs>75</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Metro</vt:lpstr>
      <vt:lpstr>budget, Budgeting and Budgetary Control </vt:lpstr>
      <vt:lpstr>Meaning of budget</vt:lpstr>
      <vt:lpstr>MEANING OF BUDGETING</vt:lpstr>
      <vt:lpstr>MEANING OF BUDGETARY CONTROL </vt:lpstr>
      <vt:lpstr>DIFFERENCE IN BUDGET,BUDGETING AND BUDGETARY CONTROL </vt:lpstr>
      <vt:lpstr>OBJECTIVES OF BUDGETING  The objectives of budgeting may be classified three groups :  </vt:lpstr>
      <vt:lpstr>Policy related Objectives </vt:lpstr>
      <vt:lpstr>Administrative Objectives </vt:lpstr>
      <vt:lpstr>Other Objectives </vt:lpstr>
      <vt:lpstr>Objectives of Budgetary Control </vt:lpstr>
      <vt:lpstr>Slide 11</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Meaning of budget</dc:title>
  <dc:creator>Dr. Parmila</dc:creator>
  <cp:lastModifiedBy>Dr. Parmila</cp:lastModifiedBy>
  <cp:revision>33</cp:revision>
  <dcterms:created xsi:type="dcterms:W3CDTF">2020-04-25T10:49:52Z</dcterms:created>
  <dcterms:modified xsi:type="dcterms:W3CDTF">2020-04-26T11:54:14Z</dcterms:modified>
</cp:coreProperties>
</file>